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0" r:id="rId5"/>
    <p:sldId id="259" r:id="rId6"/>
    <p:sldId id="261" r:id="rId7"/>
    <p:sldId id="266" r:id="rId8"/>
    <p:sldId id="262" r:id="rId9"/>
    <p:sldId id="263" r:id="rId10"/>
    <p:sldId id="264"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4CA0"/>
    <a:srgbClr val="84A750"/>
    <a:srgbClr val="FF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p:scale>
          <a:sx n="60" d="100"/>
          <a:sy n="60" d="100"/>
        </p:scale>
        <p:origin x="432" y="-560"/>
      </p:cViewPr>
      <p:guideLst>
        <p:guide orient="horz" pos="2160"/>
        <p:guide pos="3840"/>
      </p:guideLst>
    </p:cSldViewPr>
  </p:slideViewPr>
  <p:notesTextViewPr>
    <p:cViewPr>
      <p:scale>
        <a:sx n="1" d="1"/>
        <a:sy n="1" d="1"/>
      </p:scale>
      <p:origin x="0" y="0"/>
    </p:cViewPr>
  </p:notesTextViewPr>
  <p:notesViewPr>
    <p:cSldViewPr snapToGrid="0">
      <p:cViewPr varScale="1">
        <p:scale>
          <a:sx n="69" d="100"/>
          <a:sy n="69" d="100"/>
        </p:scale>
        <p:origin x="1926" y="5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F86AC-D5BC-4640-A523-CEEECBD4EA68}" type="datetimeFigureOut">
              <a:rPr lang="en-US" smtClean="0"/>
              <a:t>7/28/17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4A3DA-9EE7-4129-AD91-F5A8C60B1F82}" type="slidenum">
              <a:rPr lang="en-US" smtClean="0"/>
              <a:t>‹#›</a:t>
            </a:fld>
            <a:endParaRPr lang="en-US"/>
          </a:p>
        </p:txBody>
      </p:sp>
    </p:spTree>
    <p:extLst>
      <p:ext uri="{BB962C8B-B14F-4D97-AF65-F5344CB8AC3E}">
        <p14:creationId xmlns:p14="http://schemas.microsoft.com/office/powerpoint/2010/main" val="401622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operations team (custodial staff), leadership (principal, AP), and educators (teachers and aides) must work together for the recycling program to succeed. If anyone doesn’t do their part, everyone else’s hard work goes to waste! (</a:t>
            </a:r>
            <a:r>
              <a:rPr lang="en-US" baseline="0" dirty="0" err="1" smtClean="0"/>
              <a:t>Punny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724A3DA-9EE7-4129-AD91-F5A8C60B1F82}" type="slidenum">
              <a:rPr lang="en-US" smtClean="0"/>
              <a:t>5</a:t>
            </a:fld>
            <a:endParaRPr lang="en-US"/>
          </a:p>
        </p:txBody>
      </p:sp>
    </p:spTree>
    <p:extLst>
      <p:ext uri="{BB962C8B-B14F-4D97-AF65-F5344CB8AC3E}">
        <p14:creationId xmlns:p14="http://schemas.microsoft.com/office/powerpoint/2010/main" val="49336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Mixed recyclables are collected separately.</a:t>
            </a:r>
            <a:r>
              <a:rPr lang="en-US" baseline="0" dirty="0" smtClean="0"/>
              <a:t> Why? Clean paper can be made into more clean paper! If it gets messy from food, drinks, or other things, it would just make more dirty paper! </a:t>
            </a:r>
            <a:endParaRPr lang="en-US" dirty="0"/>
          </a:p>
        </p:txBody>
      </p:sp>
      <p:sp>
        <p:nvSpPr>
          <p:cNvPr id="4" name="Slide Number Placeholder 3"/>
          <p:cNvSpPr>
            <a:spLocks noGrp="1"/>
          </p:cNvSpPr>
          <p:nvPr>
            <p:ph type="sldNum" sz="quarter" idx="10"/>
          </p:nvPr>
        </p:nvSpPr>
        <p:spPr/>
        <p:txBody>
          <a:bodyPr/>
          <a:lstStyle/>
          <a:p>
            <a:fld id="{5724A3DA-9EE7-4129-AD91-F5A8C60B1F82}" type="slidenum">
              <a:rPr lang="en-US" smtClean="0"/>
              <a:t>6</a:t>
            </a:fld>
            <a:endParaRPr lang="en-US"/>
          </a:p>
        </p:txBody>
      </p:sp>
    </p:spTree>
    <p:extLst>
      <p:ext uri="{BB962C8B-B14F-4D97-AF65-F5344CB8AC3E}">
        <p14:creationId xmlns:p14="http://schemas.microsoft.com/office/powerpoint/2010/main" val="324326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about why we recycle </a:t>
            </a:r>
            <a:endParaRPr lang="en-US" dirty="0"/>
          </a:p>
        </p:txBody>
      </p:sp>
      <p:sp>
        <p:nvSpPr>
          <p:cNvPr id="4" name="Slide Number Placeholder 3"/>
          <p:cNvSpPr>
            <a:spLocks noGrp="1"/>
          </p:cNvSpPr>
          <p:nvPr>
            <p:ph type="sldNum" sz="quarter" idx="10"/>
          </p:nvPr>
        </p:nvSpPr>
        <p:spPr/>
        <p:txBody>
          <a:bodyPr/>
          <a:lstStyle/>
          <a:p>
            <a:fld id="{5724A3DA-9EE7-4129-AD91-F5A8C60B1F82}" type="slidenum">
              <a:rPr lang="en-US" smtClean="0"/>
              <a:t>8</a:t>
            </a:fld>
            <a:endParaRPr lang="en-US"/>
          </a:p>
        </p:txBody>
      </p:sp>
    </p:spTree>
    <p:extLst>
      <p:ext uri="{BB962C8B-B14F-4D97-AF65-F5344CB8AC3E}">
        <p14:creationId xmlns:p14="http://schemas.microsoft.com/office/powerpoint/2010/main" val="169809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4A3DA-9EE7-4129-AD91-F5A8C60B1F82}" type="slidenum">
              <a:rPr lang="en-US" smtClean="0"/>
              <a:t>12</a:t>
            </a:fld>
            <a:endParaRPr lang="en-US"/>
          </a:p>
        </p:txBody>
      </p:sp>
    </p:spTree>
    <p:extLst>
      <p:ext uri="{BB962C8B-B14F-4D97-AF65-F5344CB8AC3E}">
        <p14:creationId xmlns:p14="http://schemas.microsoft.com/office/powerpoint/2010/main" val="294371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E7B4DC-65FF-4936-8D0B-53F6D91C4812}" type="datetimeFigureOut">
              <a:rPr lang="en-US" smtClean="0"/>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49B2D-FEBE-49E3-BCBF-D8F8415A977C}" type="slidenum">
              <a:rPr lang="en-US" smtClean="0"/>
              <a:t>‹#›</a:t>
            </a:fld>
            <a:endParaRPr lang="en-US"/>
          </a:p>
        </p:txBody>
      </p:sp>
    </p:spTree>
    <p:extLst>
      <p:ext uri="{BB962C8B-B14F-4D97-AF65-F5344CB8AC3E}">
        <p14:creationId xmlns:p14="http://schemas.microsoft.com/office/powerpoint/2010/main" val="11964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7B4DC-65FF-4936-8D0B-53F6D91C4812}" type="datetimeFigureOut">
              <a:rPr lang="en-US" smtClean="0"/>
              <a:t>7/28/17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49B2D-FEBE-49E3-BCBF-D8F8415A977C}" type="slidenum">
              <a:rPr lang="en-US" smtClean="0"/>
              <a:t>‹#›</a:t>
            </a:fld>
            <a:endParaRPr lang="en-US"/>
          </a:p>
        </p:txBody>
      </p:sp>
    </p:spTree>
    <p:extLst>
      <p:ext uri="{BB962C8B-B14F-4D97-AF65-F5344CB8AC3E}">
        <p14:creationId xmlns:p14="http://schemas.microsoft.com/office/powerpoint/2010/main" val="30439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7B4DC-65FF-4936-8D0B-53F6D91C4812}" type="datetimeFigureOut">
              <a:rPr lang="en-US" smtClean="0"/>
              <a:t>7/28/17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49B2D-FEBE-49E3-BCBF-D8F8415A977C}" type="slidenum">
              <a:rPr lang="en-US" smtClean="0"/>
              <a:t>‹#›</a:t>
            </a:fld>
            <a:endParaRPr lang="en-US"/>
          </a:p>
        </p:txBody>
      </p:sp>
    </p:spTree>
    <p:extLst>
      <p:ext uri="{BB962C8B-B14F-4D97-AF65-F5344CB8AC3E}">
        <p14:creationId xmlns:p14="http://schemas.microsoft.com/office/powerpoint/2010/main" val="204860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7B4DC-65FF-4936-8D0B-53F6D91C4812}" type="datetimeFigureOut">
              <a:rPr lang="en-US" smtClean="0"/>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49B2D-FEBE-49E3-BCBF-D8F8415A977C}" type="slidenum">
              <a:rPr lang="en-US" smtClean="0"/>
              <a:t>‹#›</a:t>
            </a:fld>
            <a:endParaRPr lang="en-US"/>
          </a:p>
        </p:txBody>
      </p:sp>
    </p:spTree>
    <p:extLst>
      <p:ext uri="{BB962C8B-B14F-4D97-AF65-F5344CB8AC3E}">
        <p14:creationId xmlns:p14="http://schemas.microsoft.com/office/powerpoint/2010/main" val="749698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7B4DC-65FF-4936-8D0B-53F6D91C4812}" type="datetimeFigureOut">
              <a:rPr lang="en-US" smtClean="0"/>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49B2D-FEBE-49E3-BCBF-D8F8415A977C}" type="slidenum">
              <a:rPr lang="en-US" smtClean="0"/>
              <a:t>‹#›</a:t>
            </a:fld>
            <a:endParaRPr lang="en-US"/>
          </a:p>
        </p:txBody>
      </p:sp>
    </p:spTree>
    <p:extLst>
      <p:ext uri="{BB962C8B-B14F-4D97-AF65-F5344CB8AC3E}">
        <p14:creationId xmlns:p14="http://schemas.microsoft.com/office/powerpoint/2010/main" val="161296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7B4DC-65FF-4936-8D0B-53F6D91C4812}" type="datetimeFigureOut">
              <a:rPr lang="en-US" smtClean="0"/>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49B2D-FEBE-49E3-BCBF-D8F8415A977C}" type="slidenum">
              <a:rPr lang="en-US" smtClean="0"/>
              <a:t>‹#›</a:t>
            </a:fld>
            <a:endParaRPr lang="en-US"/>
          </a:p>
        </p:txBody>
      </p:sp>
    </p:spTree>
    <p:extLst>
      <p:ext uri="{BB962C8B-B14F-4D97-AF65-F5344CB8AC3E}">
        <p14:creationId xmlns:p14="http://schemas.microsoft.com/office/powerpoint/2010/main" val="171735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E7B4DC-65FF-4936-8D0B-53F6D91C4812}" type="datetimeFigureOut">
              <a:rPr lang="en-US" smtClean="0"/>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49B2D-FEBE-49E3-BCBF-D8F8415A977C}" type="slidenum">
              <a:rPr lang="en-US" smtClean="0"/>
              <a:t>‹#›</a:t>
            </a:fld>
            <a:endParaRPr lang="en-US"/>
          </a:p>
        </p:txBody>
      </p:sp>
    </p:spTree>
    <p:extLst>
      <p:ext uri="{BB962C8B-B14F-4D97-AF65-F5344CB8AC3E}">
        <p14:creationId xmlns:p14="http://schemas.microsoft.com/office/powerpoint/2010/main" val="3184600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E7B4DC-65FF-4936-8D0B-53F6D91C4812}" type="datetimeFigureOut">
              <a:rPr lang="en-US" smtClean="0"/>
              <a:t>7/28/17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49B2D-FEBE-49E3-BCBF-D8F8415A977C}" type="slidenum">
              <a:rPr lang="en-US" smtClean="0"/>
              <a:t>‹#›</a:t>
            </a:fld>
            <a:endParaRPr lang="en-US"/>
          </a:p>
        </p:txBody>
      </p:sp>
    </p:spTree>
    <p:extLst>
      <p:ext uri="{BB962C8B-B14F-4D97-AF65-F5344CB8AC3E}">
        <p14:creationId xmlns:p14="http://schemas.microsoft.com/office/powerpoint/2010/main" val="386595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E7B4DC-65FF-4936-8D0B-53F6D91C4812}" type="datetimeFigureOut">
              <a:rPr lang="en-US" smtClean="0"/>
              <a:t>7/28/17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49B2D-FEBE-49E3-BCBF-D8F8415A977C}" type="slidenum">
              <a:rPr lang="en-US" smtClean="0"/>
              <a:t>‹#›</a:t>
            </a:fld>
            <a:endParaRPr lang="en-US"/>
          </a:p>
        </p:txBody>
      </p:sp>
    </p:spTree>
    <p:extLst>
      <p:ext uri="{BB962C8B-B14F-4D97-AF65-F5344CB8AC3E}">
        <p14:creationId xmlns:p14="http://schemas.microsoft.com/office/powerpoint/2010/main" val="5044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169" y="36971"/>
            <a:ext cx="10515600" cy="1325563"/>
          </a:xfrm>
        </p:spPr>
        <p:txBody>
          <a:bodyPr/>
          <a:lstStyle>
            <a:lvl1pPr>
              <a:defRPr>
                <a:solidFill>
                  <a:srgbClr val="84A750"/>
                </a:solidFill>
                <a:latin typeface="Neutra Text" panose="02000000000000000000" pitchFamily="50"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1E7B4DC-65FF-4936-8D0B-53F6D91C4812}" type="datetimeFigureOut">
              <a:rPr lang="en-US" smtClean="0"/>
              <a:t>7/28/17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49B2D-FEBE-49E3-BCBF-D8F8415A977C}"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81262" y="146301"/>
            <a:ext cx="1145075" cy="1106905"/>
          </a:xfrm>
          <a:prstGeom prst="rect">
            <a:avLst/>
          </a:prstGeom>
        </p:spPr>
      </p:pic>
    </p:spTree>
    <p:extLst>
      <p:ext uri="{BB962C8B-B14F-4D97-AF65-F5344CB8AC3E}">
        <p14:creationId xmlns:p14="http://schemas.microsoft.com/office/powerpoint/2010/main" val="298611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1E7B4DC-65FF-4936-8D0B-53F6D91C4812}" type="datetimeFigureOut">
              <a:rPr lang="en-US" smtClean="0"/>
              <a:t>7/28/17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49B2D-FEBE-49E3-BCBF-D8F8415A977C}" type="slidenum">
              <a:rPr lang="en-US" smtClean="0"/>
              <a:t>‹#›</a:t>
            </a:fld>
            <a:endParaRPr lang="en-US"/>
          </a:p>
        </p:txBody>
      </p:sp>
      <p:sp>
        <p:nvSpPr>
          <p:cNvPr id="6" name="Rectangle 5"/>
          <p:cNvSpPr/>
          <p:nvPr userDrawn="1"/>
        </p:nvSpPr>
        <p:spPr>
          <a:xfrm>
            <a:off x="-1" y="1"/>
            <a:ext cx="12400547" cy="1253206"/>
          </a:xfrm>
          <a:prstGeom prst="rect">
            <a:avLst/>
          </a:prstGeom>
          <a:solidFill>
            <a:srgbClr val="374C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2831" y="-36178"/>
            <a:ext cx="10515600" cy="1325563"/>
          </a:xfrm>
        </p:spPr>
        <p:txBody>
          <a:bodyPr/>
          <a:lstStyle>
            <a:lvl1pPr>
              <a:defRPr>
                <a:solidFill>
                  <a:schemeClr val="bg1"/>
                </a:solidFill>
                <a:latin typeface="Neutra Text" panose="02000000000000000000" pitchFamily="50"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91942" y="347871"/>
            <a:ext cx="665093" cy="557464"/>
          </a:xfrm>
          <a:prstGeom prst="rect">
            <a:avLst/>
          </a:prstGeom>
        </p:spPr>
      </p:pic>
    </p:spTree>
    <p:extLst>
      <p:ext uri="{BB962C8B-B14F-4D97-AF65-F5344CB8AC3E}">
        <p14:creationId xmlns:p14="http://schemas.microsoft.com/office/powerpoint/2010/main" val="203917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1E7B4DC-65FF-4936-8D0B-53F6D91C4812}" type="datetimeFigureOut">
              <a:rPr lang="en-US" smtClean="0"/>
              <a:t>7/28/17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49B2D-FEBE-49E3-BCBF-D8F8415A977C}" type="slidenum">
              <a:rPr lang="en-US" smtClean="0"/>
              <a:t>‹#›</a:t>
            </a:fld>
            <a:endParaRPr lang="en-US"/>
          </a:p>
        </p:txBody>
      </p:sp>
      <p:sp>
        <p:nvSpPr>
          <p:cNvPr id="6" name="Rectangle 5"/>
          <p:cNvSpPr/>
          <p:nvPr userDrawn="1"/>
        </p:nvSpPr>
        <p:spPr>
          <a:xfrm>
            <a:off x="-1" y="1"/>
            <a:ext cx="12400547" cy="1253206"/>
          </a:xfrm>
          <a:prstGeom prst="rect">
            <a:avLst/>
          </a:prstGeom>
          <a:solidFill>
            <a:srgbClr val="84A7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2831" y="-36178"/>
            <a:ext cx="10515600" cy="1325563"/>
          </a:xfrm>
        </p:spPr>
        <p:txBody>
          <a:bodyPr/>
          <a:lstStyle>
            <a:lvl1pPr>
              <a:defRPr>
                <a:solidFill>
                  <a:schemeClr val="bg1"/>
                </a:solidFill>
                <a:latin typeface="Neutra Text" panose="02000000000000000000" pitchFamily="50"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91942" y="347871"/>
            <a:ext cx="665093" cy="557464"/>
          </a:xfrm>
          <a:prstGeom prst="rect">
            <a:avLst/>
          </a:prstGeom>
        </p:spPr>
      </p:pic>
    </p:spTree>
    <p:extLst>
      <p:ext uri="{BB962C8B-B14F-4D97-AF65-F5344CB8AC3E}">
        <p14:creationId xmlns:p14="http://schemas.microsoft.com/office/powerpoint/2010/main" val="239219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7B4DC-65FF-4936-8D0B-53F6D91C4812}" type="datetimeFigureOut">
              <a:rPr lang="en-US" smtClean="0"/>
              <a:t>7/28/17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49B2D-FEBE-49E3-BCBF-D8F8415A977C}" type="slidenum">
              <a:rPr lang="en-US" smtClean="0"/>
              <a:t>‹#›</a:t>
            </a:fld>
            <a:endParaRPr lang="en-US"/>
          </a:p>
        </p:txBody>
      </p:sp>
    </p:spTree>
    <p:extLst>
      <p:ext uri="{BB962C8B-B14F-4D97-AF65-F5344CB8AC3E}">
        <p14:creationId xmlns:p14="http://schemas.microsoft.com/office/powerpoint/2010/main" val="15084483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7B4DC-65FF-4936-8D0B-53F6D91C4812}" type="datetimeFigureOut">
              <a:rPr lang="en-US" smtClean="0"/>
              <a:t>7/28/17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49B2D-FEBE-49E3-BCBF-D8F8415A977C}" type="slidenum">
              <a:rPr lang="en-US" smtClean="0"/>
              <a:t>‹#›</a:t>
            </a:fld>
            <a:endParaRPr lang="en-US"/>
          </a:p>
        </p:txBody>
      </p:sp>
    </p:spTree>
    <p:extLst>
      <p:ext uri="{BB962C8B-B14F-4D97-AF65-F5344CB8AC3E}">
        <p14:creationId xmlns:p14="http://schemas.microsoft.com/office/powerpoint/2010/main" val="141949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1" Type="http://schemas.openxmlformats.org/officeDocument/2006/relationships/hyperlink" Target="https://dpw.dc.gov/sites/default/files/dc/sites/dpw/page_content/attachments/Mayor's%20List%20of%20Recyclables%20and%20Compostables.pdf" TargetMode="External"/><Relationship Id="rId12" Type="http://schemas.openxmlformats.org/officeDocument/2006/relationships/image" Target="../media/image42.jpeg"/><Relationship Id="rId1" Type="http://schemas.openxmlformats.org/officeDocument/2006/relationships/slideLayout" Target="../slideLayouts/slideLayout8.xml"/><Relationship Id="rId2" Type="http://schemas.openxmlformats.org/officeDocument/2006/relationships/image" Target="../media/image33.jpeg"/><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7" Type="http://schemas.openxmlformats.org/officeDocument/2006/relationships/image" Target="../media/image38.jpe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eg"/><Relationship Id="rId8" Type="http://schemas.openxmlformats.org/officeDocument/2006/relationships/image" Target="../media/image49.png"/><Relationship Id="rId9" Type="http://schemas.openxmlformats.org/officeDocument/2006/relationships/image" Target="../media/image50.png"/><Relationship Id="rId1" Type="http://schemas.openxmlformats.org/officeDocument/2006/relationships/slideLayout" Target="../slideLayouts/slideLayout8.xml"/><Relationship Id="rId2"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microsoft.com/office/2007/relationships/hdphoto" Target="../media/hdphoto2.wdp"/><Relationship Id="rId6" Type="http://schemas.openxmlformats.org/officeDocument/2006/relationships/image" Target="../media/image12.png"/><Relationship Id="rId7" Type="http://schemas.microsoft.com/office/2007/relationships/hdphoto" Target="../media/hdphoto3.wdp"/><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microsoft.com/office/2007/relationships/hdphoto" Target="../media/hdphoto4.wdp"/><Relationship Id="rId6" Type="http://schemas.openxmlformats.org/officeDocument/2006/relationships/image" Target="../media/image15.png"/><Relationship Id="rId7" Type="http://schemas.microsoft.com/office/2007/relationships/hdphoto" Target="../media/hdphoto5.wdp"/><Relationship Id="rId8"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6.wdp"/><Relationship Id="rId5" Type="http://schemas.openxmlformats.org/officeDocument/2006/relationships/image" Target="../media/image18.png"/><Relationship Id="rId6" Type="http://schemas.microsoft.com/office/2007/relationships/hdphoto" Target="../media/hdphoto7.wdp"/><Relationship Id="rId7"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4" Type="http://schemas.openxmlformats.org/officeDocument/2006/relationships/image" Target="../media/image21.png"/><Relationship Id="rId5" Type="http://schemas.microsoft.com/office/2007/relationships/hdphoto" Target="../media/hdphoto9.wdp"/><Relationship Id="rId6" Type="http://schemas.openxmlformats.org/officeDocument/2006/relationships/image" Target="../media/image22.png"/><Relationship Id="rId7" Type="http://schemas.microsoft.com/office/2007/relationships/hdphoto" Target="../media/hdphoto10.wdp"/><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11.wdp"/><Relationship Id="rId5" Type="http://schemas.openxmlformats.org/officeDocument/2006/relationships/image" Target="../media/image24.png"/><Relationship Id="rId6" Type="http://schemas.microsoft.com/office/2007/relationships/hdphoto" Target="../media/hdphoto12.wdp"/><Relationship Id="rId7" Type="http://schemas.openxmlformats.org/officeDocument/2006/relationships/image" Target="../media/image25.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g"/><Relationship Id="rId5" Type="http://schemas.openxmlformats.org/officeDocument/2006/relationships/image" Target="../media/image29.jp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464"/>
          <a:stretch/>
        </p:blipFill>
        <p:spPr>
          <a:xfrm>
            <a:off x="3254375" y="3684929"/>
            <a:ext cx="5683250" cy="3189445"/>
          </a:xfrm>
          <a:prstGeom prst="rect">
            <a:avLst/>
          </a:prstGeom>
        </p:spPr>
      </p:pic>
      <p:sp>
        <p:nvSpPr>
          <p:cNvPr id="5" name="Rectangle 4"/>
          <p:cNvSpPr/>
          <p:nvPr/>
        </p:nvSpPr>
        <p:spPr>
          <a:xfrm>
            <a:off x="0" y="1644204"/>
            <a:ext cx="13041085" cy="1938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34511" y="1860465"/>
            <a:ext cx="9144000" cy="1822676"/>
          </a:xfrm>
        </p:spPr>
        <p:txBody>
          <a:bodyPr/>
          <a:lstStyle/>
          <a:p>
            <a:r>
              <a:rPr lang="en-US" b="1" dirty="0" smtClean="0">
                <a:solidFill>
                  <a:srgbClr val="374CA0"/>
                </a:solidFill>
                <a:latin typeface="Neutra Text" panose="02000000000000000000" pitchFamily="50" charset="0"/>
              </a:rPr>
              <a:t>[insert your school name] RECYCLES! </a:t>
            </a:r>
            <a:endParaRPr lang="en-US" b="1" dirty="0">
              <a:solidFill>
                <a:srgbClr val="374CA0"/>
              </a:solidFill>
              <a:latin typeface="Neutra Text" panose="02000000000000000000" pitchFamily="50" charset="0"/>
            </a:endParaRPr>
          </a:p>
        </p:txBody>
      </p:sp>
      <p:sp>
        <p:nvSpPr>
          <p:cNvPr id="9" name="Rectangle 8"/>
          <p:cNvSpPr/>
          <p:nvPr/>
        </p:nvSpPr>
        <p:spPr>
          <a:xfrm>
            <a:off x="3252216" y="1788"/>
            <a:ext cx="5687568" cy="1818819"/>
          </a:xfrm>
          <a:prstGeom prst="rect">
            <a:avLst/>
          </a:prstGeom>
          <a:solidFill>
            <a:srgbClr val="84A7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8979" y="-1554200"/>
            <a:ext cx="345945" cy="2899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4887" y="5822174"/>
            <a:ext cx="332672" cy="665344"/>
          </a:xfrm>
          <a:prstGeom prst="rect">
            <a:avLst/>
          </a:prstGeom>
          <a:solidFill>
            <a:srgbClr val="374CA0"/>
          </a:solidFill>
        </p:spPr>
      </p:pic>
      <p:sp>
        <p:nvSpPr>
          <p:cNvPr id="3" name="Subtitle 2"/>
          <p:cNvSpPr>
            <a:spLocks noGrp="1"/>
          </p:cNvSpPr>
          <p:nvPr>
            <p:ph type="subTitle" idx="1"/>
          </p:nvPr>
        </p:nvSpPr>
        <p:spPr>
          <a:xfrm>
            <a:off x="1524000" y="418262"/>
            <a:ext cx="9144000" cy="999428"/>
          </a:xfrm>
        </p:spPr>
        <p:txBody>
          <a:bodyPr>
            <a:normAutofit fontScale="62500" lnSpcReduction="20000"/>
          </a:bodyPr>
          <a:lstStyle/>
          <a:p>
            <a:r>
              <a:rPr lang="en-US" dirty="0" smtClean="0">
                <a:solidFill>
                  <a:schemeClr val="bg1"/>
                </a:solidFill>
                <a:latin typeface="Century Gothic" panose="020B0502020202020204" pitchFamily="34" charset="0"/>
              </a:rPr>
              <a:t>DCPS Recycles! </a:t>
            </a:r>
          </a:p>
          <a:p>
            <a:r>
              <a:rPr lang="en-US" sz="4100" dirty="0" smtClean="0">
                <a:solidFill>
                  <a:schemeClr val="bg1"/>
                </a:solidFill>
                <a:latin typeface="Century Gothic" panose="020B0502020202020204" pitchFamily="34" charset="0"/>
              </a:rPr>
              <a:t>All-Staff Introduction</a:t>
            </a:r>
          </a:p>
          <a:p>
            <a:r>
              <a:rPr lang="en-US" dirty="0" smtClean="0">
                <a:solidFill>
                  <a:schemeClr val="bg1"/>
                </a:solidFill>
                <a:latin typeface="Century Gothic" panose="020B0502020202020204" pitchFamily="34" charset="0"/>
              </a:rPr>
              <a:t>2017-2018</a:t>
            </a:r>
            <a:endParaRPr lang="en-US" dirty="0">
              <a:solidFill>
                <a:schemeClr val="bg1"/>
              </a:solidFill>
              <a:latin typeface="Century Gothic" panose="020B0502020202020204" pitchFamily="34" charset="0"/>
            </a:endParaRPr>
          </a:p>
        </p:txBody>
      </p:sp>
      <p:sp>
        <p:nvSpPr>
          <p:cNvPr id="10" name="TextBox 9"/>
          <p:cNvSpPr txBox="1"/>
          <p:nvPr/>
        </p:nvSpPr>
        <p:spPr>
          <a:xfrm>
            <a:off x="119570" y="6487518"/>
            <a:ext cx="1564852" cy="276999"/>
          </a:xfrm>
          <a:prstGeom prst="rect">
            <a:avLst/>
          </a:prstGeom>
          <a:noFill/>
        </p:spPr>
        <p:txBody>
          <a:bodyPr wrap="none" rtlCol="0">
            <a:spAutoFit/>
          </a:bodyPr>
          <a:lstStyle/>
          <a:p>
            <a:r>
              <a:rPr lang="en-US" sz="1200" i="1" dirty="0" smtClean="0">
                <a:latin typeface="Century Gothic" panose="020B0502020202020204" pitchFamily="34" charset="0"/>
              </a:rPr>
              <a:t>Updated July 2017</a:t>
            </a:r>
            <a:endParaRPr lang="en-US" sz="1200" i="1" dirty="0">
              <a:latin typeface="Century Gothic" panose="020B0502020202020204"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084232" y="5822174"/>
            <a:ext cx="912098" cy="881694"/>
          </a:xfrm>
          <a:prstGeom prst="rect">
            <a:avLst/>
          </a:prstGeom>
        </p:spPr>
      </p:pic>
    </p:spTree>
    <p:extLst>
      <p:ext uri="{BB962C8B-B14F-4D97-AF65-F5344CB8AC3E}">
        <p14:creationId xmlns:p14="http://schemas.microsoft.com/office/powerpoint/2010/main" val="15175699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milk carton.jpg"/>
          <p:cNvPicPr/>
          <p:nvPr/>
        </p:nvPicPr>
        <p:blipFill>
          <a:blip r:embed="rId2" cstate="print">
            <a:extLst>
              <a:ext uri="{28A0092B-C50C-407E-A947-70E740481C1C}">
                <a14:useLocalDpi xmlns:a14="http://schemas.microsoft.com/office/drawing/2010/main"/>
              </a:ext>
            </a:extLst>
          </a:blip>
          <a:srcRect/>
          <a:stretch>
            <a:fillRect/>
          </a:stretch>
        </p:blipFill>
        <p:spPr>
          <a:xfrm rot="7137315">
            <a:off x="1278896" y="4026948"/>
            <a:ext cx="554990" cy="807720"/>
          </a:xfrm>
          <a:prstGeom prst="snip1Rect">
            <a:avLst>
              <a:gd name="adj" fmla="val 30272"/>
            </a:avLst>
          </a:prstGeom>
        </p:spPr>
      </p:pic>
      <p:sp>
        <p:nvSpPr>
          <p:cNvPr id="6" name="Title 1"/>
          <p:cNvSpPr txBox="1">
            <a:spLocks noGrp="1"/>
          </p:cNvSpPr>
          <p:nvPr>
            <p:ph type="title"/>
          </p:nvPr>
        </p:nvSpPr>
        <p:spPr>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84A750"/>
                </a:solidFill>
                <a:latin typeface="Neutra Text" panose="02000000000000000000" pitchFamily="50" charset="0"/>
                <a:ea typeface="+mj-ea"/>
                <a:cs typeface="+mj-cs"/>
              </a:defRPr>
            </a:lvl1pPr>
          </a:lstStyle>
          <a:p>
            <a:r>
              <a:rPr lang="en-US" dirty="0" smtClean="0">
                <a:solidFill>
                  <a:srgbClr val="374CA0"/>
                </a:solidFill>
              </a:rPr>
              <a:t>Let’s Recycle in our</a:t>
            </a:r>
            <a:r>
              <a:rPr lang="en-US" b="1" dirty="0" smtClean="0">
                <a:solidFill>
                  <a:srgbClr val="374CA0"/>
                </a:solidFill>
              </a:rPr>
              <a:t> Cafeteria</a:t>
            </a:r>
            <a:r>
              <a:rPr lang="en-US" dirty="0" smtClean="0">
                <a:solidFill>
                  <a:srgbClr val="374CA0"/>
                </a:solidFill>
              </a:rPr>
              <a:t>:</a:t>
            </a:r>
            <a:br>
              <a:rPr lang="en-US" dirty="0" smtClean="0">
                <a:solidFill>
                  <a:srgbClr val="374CA0"/>
                </a:solidFill>
              </a:rPr>
            </a:br>
            <a:r>
              <a:rPr lang="en-US" sz="3500" i="1" dirty="0" smtClean="0">
                <a:solidFill>
                  <a:schemeClr val="bg1"/>
                </a:solidFill>
              </a:rPr>
              <a:t>Mixed Recycling</a:t>
            </a:r>
            <a:endParaRPr lang="en-US" sz="3500" i="1" dirty="0">
              <a:solidFill>
                <a:schemeClr val="bg1"/>
              </a:solidFill>
            </a:endParaRPr>
          </a:p>
        </p:txBody>
      </p:sp>
      <p:pic>
        <p:nvPicPr>
          <p:cNvPr id="7"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8800" y="4491963"/>
            <a:ext cx="2743200" cy="2743200"/>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a:ext>
            </a:extLst>
          </a:blip>
          <a:srcRect/>
          <a:stretch/>
        </p:blipFill>
        <p:spPr bwMode="auto">
          <a:xfrm rot="629998">
            <a:off x="11113058" y="3152258"/>
            <a:ext cx="526726" cy="1426689"/>
          </a:xfrm>
          <a:prstGeom prst="rect">
            <a:avLst/>
          </a:prstGeom>
          <a:ln>
            <a:noFill/>
          </a:ln>
          <a:extLst>
            <a:ext uri="{53640926-AAD7-44d8-BBD7-CCE9431645EC}">
              <a14:shadowObscured xmlns:a14="http://schemas.microsoft.com/office/drawing/2010/main"/>
            </a:ext>
          </a:extLst>
        </p:spPr>
      </p:pic>
      <p:pic>
        <p:nvPicPr>
          <p:cNvPr id="10" name="Picture 9" descr="milk carton.jpg"/>
          <p:cNvPicPr/>
          <p:nvPr/>
        </p:nvPicPr>
        <p:blipFill>
          <a:blip r:embed="rId2" cstate="print">
            <a:extLst>
              <a:ext uri="{28A0092B-C50C-407E-A947-70E740481C1C}">
                <a14:useLocalDpi xmlns:a14="http://schemas.microsoft.com/office/drawing/2010/main"/>
              </a:ext>
            </a:extLst>
          </a:blip>
          <a:srcRect/>
          <a:stretch>
            <a:fillRect/>
          </a:stretch>
        </p:blipFill>
        <p:spPr>
          <a:xfrm rot="1120798">
            <a:off x="10542904" y="2633821"/>
            <a:ext cx="554990" cy="807720"/>
          </a:xfrm>
          <a:prstGeom prst="rect">
            <a:avLst/>
          </a:prstGeom>
        </p:spPr>
      </p:pic>
      <p:pic>
        <p:nvPicPr>
          <p:cNvPr id="11" name="Picture 10" descr="can.jpg"/>
          <p:cNvPicPr/>
          <p:nvPr/>
        </p:nvPicPr>
        <p:blipFill>
          <a:blip r:embed="rId5" cstate="print">
            <a:extLst>
              <a:ext uri="{28A0092B-C50C-407E-A947-70E740481C1C}">
                <a14:useLocalDpi xmlns:a14="http://schemas.microsoft.com/office/drawing/2010/main"/>
              </a:ext>
            </a:extLst>
          </a:blip>
          <a:stretch>
            <a:fillRect/>
          </a:stretch>
        </p:blipFill>
        <p:spPr>
          <a:xfrm rot="20874650">
            <a:off x="10004128" y="3594116"/>
            <a:ext cx="597535" cy="914400"/>
          </a:xfrm>
          <a:prstGeom prst="rect">
            <a:avLst/>
          </a:prstGeom>
        </p:spPr>
      </p:pic>
      <p:pic>
        <p:nvPicPr>
          <p:cNvPr id="18" name="Picture 17"/>
          <p:cNvPicPr/>
          <p:nvPr/>
        </p:nvPicPr>
        <p:blipFill>
          <a:blip r:embed="rId6" cstate="print">
            <a:extLst>
              <a:ext uri="{28A0092B-C50C-407E-A947-70E740481C1C}">
                <a14:useLocalDpi xmlns:a14="http://schemas.microsoft.com/office/drawing/2010/main"/>
              </a:ext>
            </a:extLst>
          </a:blip>
          <a:stretch>
            <a:fillRect/>
          </a:stretch>
        </p:blipFill>
        <p:spPr>
          <a:xfrm rot="20346857">
            <a:off x="9736748" y="2578862"/>
            <a:ext cx="529590" cy="796925"/>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93546" y="5030157"/>
            <a:ext cx="1448877" cy="1448877"/>
          </a:xfrm>
          <a:prstGeom prst="rect">
            <a:avLst/>
          </a:prstGeom>
        </p:spPr>
      </p:pic>
      <p:pic>
        <p:nvPicPr>
          <p:cNvPr id="2060" name="Picture 12" descr="https://s-media-cache-ak0.pinimg.com/originals/c5/8d/3a/c58d3af2844fe473c20e170e1979f3fd.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55575" y="-11285538"/>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92409" y="1771072"/>
            <a:ext cx="1445442" cy="2272235"/>
          </a:xfrm>
          <a:prstGeom prst="rect">
            <a:avLst/>
          </a:prstGeom>
        </p:spPr>
      </p:pic>
      <p:pic>
        <p:nvPicPr>
          <p:cNvPr id="2064" name="Picture 16" descr="https://www.naturalorganicskincare.com/images/custom/pouring-milk-splash.jpg"/>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t="-2"/>
          <a:stretch/>
        </p:blipFill>
        <p:spPr bwMode="auto">
          <a:xfrm>
            <a:off x="1583791" y="4737557"/>
            <a:ext cx="300146" cy="368839"/>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2"/>
          <p:cNvSpPr txBox="1">
            <a:spLocks/>
          </p:cNvSpPr>
          <p:nvPr/>
        </p:nvSpPr>
        <p:spPr>
          <a:xfrm>
            <a:off x="3064125" y="2245271"/>
            <a:ext cx="5971178" cy="4282269"/>
          </a:xfrm>
          <a:prstGeom prst="rect">
            <a:avLst/>
          </a:prstGeom>
        </p:spPr>
        <p:txBody>
          <a:bodyPr vert="horz">
            <a:normAutofit fontScale="850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ts val="3000"/>
              </a:lnSpc>
            </a:pPr>
            <a:r>
              <a:rPr lang="en-US" sz="2000" dirty="0" smtClean="0">
                <a:latin typeface="Century Gothic" panose="020B0502020202020204" pitchFamily="34" charset="0"/>
              </a:rPr>
              <a:t>Containers need to be </a:t>
            </a:r>
            <a:r>
              <a:rPr lang="en-US" sz="2000" b="1" dirty="0" smtClean="0">
                <a:latin typeface="Century Gothic" panose="020B0502020202020204" pitchFamily="34" charset="0"/>
              </a:rPr>
              <a:t>clean and empty </a:t>
            </a:r>
            <a:r>
              <a:rPr lang="en-US" sz="2000" dirty="0" smtClean="0">
                <a:latin typeface="Century Gothic" panose="020B0502020202020204" pitchFamily="34" charset="0"/>
              </a:rPr>
              <a:t>before they can be recycled</a:t>
            </a:r>
          </a:p>
          <a:p>
            <a:pPr>
              <a:lnSpc>
                <a:spcPts val="3000"/>
              </a:lnSpc>
            </a:pPr>
            <a:r>
              <a:rPr lang="en-US" sz="2000" dirty="0" smtClean="0">
                <a:latin typeface="Century Gothic" panose="020B0502020202020204" pitchFamily="34" charset="0"/>
              </a:rPr>
              <a:t>For food containers (e.g. yogurt), it </a:t>
            </a:r>
            <a:r>
              <a:rPr lang="en-US" sz="2000" b="1" dirty="0" smtClean="0">
                <a:latin typeface="Century Gothic" panose="020B0502020202020204" pitchFamily="34" charset="0"/>
              </a:rPr>
              <a:t>is “empty enough” </a:t>
            </a:r>
            <a:r>
              <a:rPr lang="en-US" sz="2000" dirty="0" smtClean="0">
                <a:latin typeface="Century Gothic" panose="020B0502020202020204" pitchFamily="34" charset="0"/>
              </a:rPr>
              <a:t>if you can turn it upside down and nothing comes out</a:t>
            </a:r>
          </a:p>
          <a:p>
            <a:pPr>
              <a:lnSpc>
                <a:spcPts val="3000"/>
              </a:lnSpc>
            </a:pPr>
            <a:r>
              <a:rPr lang="en-US" sz="2000" dirty="0" smtClean="0">
                <a:latin typeface="Century Gothic" panose="020B0502020202020204" pitchFamily="34" charset="0"/>
              </a:rPr>
              <a:t>Recycle </a:t>
            </a:r>
            <a:r>
              <a:rPr lang="en-US" sz="2000" b="1" dirty="0" smtClean="0">
                <a:latin typeface="Century Gothic" panose="020B0502020202020204" pitchFamily="34" charset="0"/>
              </a:rPr>
              <a:t>milk cartons</a:t>
            </a:r>
            <a:r>
              <a:rPr lang="en-US" sz="2000" dirty="0" smtClean="0">
                <a:latin typeface="Century Gothic" panose="020B0502020202020204" pitchFamily="34" charset="0"/>
              </a:rPr>
              <a:t> with </a:t>
            </a:r>
            <a:r>
              <a:rPr lang="en-US" sz="2000" b="1" dirty="0" smtClean="0">
                <a:solidFill>
                  <a:srgbClr val="374CA0"/>
                </a:solidFill>
                <a:latin typeface="Century Gothic" panose="020B0502020202020204" pitchFamily="34" charset="0"/>
              </a:rPr>
              <a:t>mixed recyclables </a:t>
            </a:r>
            <a:r>
              <a:rPr lang="en-US" sz="2000" dirty="0" smtClean="0">
                <a:latin typeface="Century Gothic" panose="020B0502020202020204" pitchFamily="34" charset="0"/>
              </a:rPr>
              <a:t>- not with paper - because they are lined with plastic and have liquid residue on them</a:t>
            </a:r>
          </a:p>
          <a:p>
            <a:pPr>
              <a:lnSpc>
                <a:spcPts val="3000"/>
              </a:lnSpc>
            </a:pPr>
            <a:r>
              <a:rPr lang="en-US" sz="2000" b="1" dirty="0" smtClean="0">
                <a:latin typeface="Century Gothic" panose="020B0502020202020204" pitchFamily="34" charset="0"/>
              </a:rPr>
              <a:t>Acceptable materials </a:t>
            </a:r>
            <a:r>
              <a:rPr lang="en-US" sz="2000" dirty="0" smtClean="0">
                <a:latin typeface="Century Gothic" panose="020B0502020202020204" pitchFamily="34" charset="0"/>
              </a:rPr>
              <a:t>include rigid plastics and metal containers. See the </a:t>
            </a:r>
            <a:r>
              <a:rPr lang="en-US" sz="2000" dirty="0" smtClean="0">
                <a:latin typeface="Century Gothic" panose="020B0502020202020204" pitchFamily="34" charset="0"/>
                <a:hlinkClick r:id="rId11"/>
              </a:rPr>
              <a:t>Mayor’s List </a:t>
            </a:r>
            <a:r>
              <a:rPr lang="en-US" sz="2000" dirty="0" smtClean="0">
                <a:latin typeface="Century Gothic" panose="020B0502020202020204" pitchFamily="34" charset="0"/>
              </a:rPr>
              <a:t>to learn more!</a:t>
            </a:r>
          </a:p>
        </p:txBody>
      </p:sp>
      <p:sp>
        <p:nvSpPr>
          <p:cNvPr id="17" name="Rectangle 16"/>
          <p:cNvSpPr/>
          <p:nvPr/>
        </p:nvSpPr>
        <p:spPr>
          <a:xfrm rot="21333409">
            <a:off x="307549" y="6198338"/>
            <a:ext cx="2727413" cy="369332"/>
          </a:xfrm>
          <a:prstGeom prst="rect">
            <a:avLst/>
          </a:prstGeom>
          <a:solidFill>
            <a:srgbClr val="374CA0"/>
          </a:solidFill>
        </p:spPr>
        <p:txBody>
          <a:bodyPr wrap="none">
            <a:spAutoFit/>
          </a:bodyPr>
          <a:lstStyle/>
          <a:p>
            <a:r>
              <a:rPr lang="en-US" dirty="0">
                <a:solidFill>
                  <a:schemeClr val="bg1"/>
                </a:solidFill>
              </a:rPr>
              <a:t>Empty liquids into </a:t>
            </a:r>
            <a:r>
              <a:rPr lang="en-US" dirty="0" smtClean="0">
                <a:solidFill>
                  <a:schemeClr val="bg1"/>
                </a:solidFill>
              </a:rPr>
              <a:t>bucket…</a:t>
            </a:r>
            <a:endParaRPr lang="en-US" dirty="0">
              <a:solidFill>
                <a:schemeClr val="bg1"/>
              </a:solidFill>
            </a:endParaRPr>
          </a:p>
        </p:txBody>
      </p:sp>
      <p:sp>
        <p:nvSpPr>
          <p:cNvPr id="5" name="Title 1"/>
          <p:cNvSpPr txBox="1">
            <a:spLocks/>
          </p:cNvSpPr>
          <p:nvPr/>
        </p:nvSpPr>
        <p:spPr>
          <a:xfrm>
            <a:off x="838200" y="10071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Neutra Text" panose="02000000000000000000" pitchFamily="50" charset="0"/>
                <a:ea typeface="+mj-ea"/>
                <a:cs typeface="+mj-cs"/>
              </a:defRPr>
            </a:lvl1pPr>
          </a:lstStyle>
          <a:p>
            <a:pPr algn="ctr"/>
            <a:r>
              <a:rPr lang="en-US" dirty="0" smtClean="0">
                <a:solidFill>
                  <a:srgbClr val="374CA0"/>
                </a:solidFill>
              </a:rPr>
              <a:t>What goes in the </a:t>
            </a:r>
            <a:r>
              <a:rPr lang="en-US" b="1" dirty="0" smtClean="0">
                <a:solidFill>
                  <a:schemeClr val="accent1"/>
                </a:solidFill>
              </a:rPr>
              <a:t>BLUE</a:t>
            </a:r>
            <a:r>
              <a:rPr lang="en-US" dirty="0" smtClean="0">
                <a:solidFill>
                  <a:srgbClr val="374CA0"/>
                </a:solidFill>
              </a:rPr>
              <a:t> bin?</a:t>
            </a:r>
            <a:endParaRPr lang="en-US" dirty="0">
              <a:solidFill>
                <a:srgbClr val="374CA0"/>
              </a:solidFill>
            </a:endParaRPr>
          </a:p>
        </p:txBody>
      </p:sp>
      <p:sp>
        <p:nvSpPr>
          <p:cNvPr id="23" name="Rectangle 22"/>
          <p:cNvSpPr/>
          <p:nvPr/>
        </p:nvSpPr>
        <p:spPr>
          <a:xfrm rot="667025">
            <a:off x="9597837" y="2079932"/>
            <a:ext cx="2359492" cy="369332"/>
          </a:xfrm>
          <a:prstGeom prst="rect">
            <a:avLst/>
          </a:prstGeom>
          <a:solidFill>
            <a:srgbClr val="374CA0"/>
          </a:solidFill>
        </p:spPr>
        <p:txBody>
          <a:bodyPr wrap="none">
            <a:spAutoFit/>
          </a:bodyPr>
          <a:lstStyle/>
          <a:p>
            <a:r>
              <a:rPr lang="en-US" dirty="0" smtClean="0">
                <a:solidFill>
                  <a:schemeClr val="bg1"/>
                </a:solidFill>
              </a:rPr>
              <a:t>Then you can </a:t>
            </a:r>
            <a:r>
              <a:rPr lang="en-US" b="1" dirty="0" smtClean="0">
                <a:solidFill>
                  <a:schemeClr val="bg1"/>
                </a:solidFill>
              </a:rPr>
              <a:t>RECYCLE</a:t>
            </a:r>
            <a:r>
              <a:rPr lang="en-US" dirty="0" smtClean="0">
                <a:solidFill>
                  <a:schemeClr val="bg1"/>
                </a:solidFill>
              </a:rPr>
              <a:t>!</a:t>
            </a:r>
            <a:endParaRPr lang="en-US" dirty="0">
              <a:solidFill>
                <a:schemeClr val="bg1"/>
              </a:solidFill>
            </a:endParaRPr>
          </a:p>
        </p:txBody>
      </p:sp>
      <p:grpSp>
        <p:nvGrpSpPr>
          <p:cNvPr id="25" name="Group 24"/>
          <p:cNvGrpSpPr/>
          <p:nvPr/>
        </p:nvGrpSpPr>
        <p:grpSpPr>
          <a:xfrm>
            <a:off x="9621145" y="5306024"/>
            <a:ext cx="2398509" cy="1551976"/>
            <a:chOff x="9621145" y="5306024"/>
            <a:chExt cx="2398509" cy="1551976"/>
          </a:xfrm>
        </p:grpSpPr>
        <p:pic>
          <p:nvPicPr>
            <p:cNvPr id="8" name="Picture 7"/>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621145" y="5306024"/>
              <a:ext cx="2398509" cy="1551976"/>
            </a:xfrm>
            <a:prstGeom prst="rect">
              <a:avLst/>
            </a:prstGeom>
          </p:spPr>
        </p:pic>
        <p:sp>
          <p:nvSpPr>
            <p:cNvPr id="24" name="Rectangle 23"/>
            <p:cNvSpPr/>
            <p:nvPr/>
          </p:nvSpPr>
          <p:spPr>
            <a:xfrm>
              <a:off x="11488471" y="5990752"/>
              <a:ext cx="411571" cy="579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37602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7174347">
            <a:off x="1491948" y="2928097"/>
            <a:ext cx="1745482" cy="993279"/>
          </a:xfrm>
          <a:prstGeom prst="rect">
            <a:avLst/>
          </a:prstGeom>
        </p:spPr>
      </p:pic>
      <p:sp>
        <p:nvSpPr>
          <p:cNvPr id="2" name="Title 1"/>
          <p:cNvSpPr>
            <a:spLocks noGrp="1"/>
          </p:cNvSpPr>
          <p:nvPr>
            <p:ph type="title"/>
          </p:nvPr>
        </p:nvSpPr>
        <p:spPr>
          <a:xfrm>
            <a:off x="838200" y="1004637"/>
            <a:ext cx="10515600" cy="1325563"/>
          </a:xfrm>
        </p:spPr>
        <p:txBody>
          <a:bodyPr/>
          <a:lstStyle/>
          <a:p>
            <a:pPr algn="ctr"/>
            <a:r>
              <a:rPr lang="en-US" dirty="0" smtClean="0">
                <a:solidFill>
                  <a:srgbClr val="374CA0"/>
                </a:solidFill>
              </a:rPr>
              <a:t>What goes in the </a:t>
            </a:r>
            <a:r>
              <a:rPr lang="en-US" b="1" dirty="0" smtClean="0">
                <a:solidFill>
                  <a:schemeClr val="bg1">
                    <a:lumMod val="50000"/>
                  </a:schemeClr>
                </a:solidFill>
              </a:rPr>
              <a:t>GREY</a:t>
            </a:r>
            <a:r>
              <a:rPr lang="en-US" dirty="0" smtClean="0">
                <a:solidFill>
                  <a:srgbClr val="374CA0"/>
                </a:solidFill>
              </a:rPr>
              <a:t> bin?</a:t>
            </a:r>
            <a:endParaRPr lang="en-US" dirty="0">
              <a:solidFill>
                <a:srgbClr val="374CA0"/>
              </a:solidFill>
            </a:endParaRPr>
          </a:p>
        </p:txBody>
      </p:sp>
      <p:sp>
        <p:nvSpPr>
          <p:cNvPr id="3" name="Content Placeholder 2"/>
          <p:cNvSpPr>
            <a:spLocks noGrp="1"/>
          </p:cNvSpPr>
          <p:nvPr>
            <p:ph idx="4294967295"/>
          </p:nvPr>
        </p:nvSpPr>
        <p:spPr>
          <a:xfrm>
            <a:off x="179151" y="2013713"/>
            <a:ext cx="11833698" cy="525690"/>
          </a:xfrm>
        </p:spPr>
        <p:txBody>
          <a:bodyPr/>
          <a:lstStyle/>
          <a:p>
            <a:pPr marL="0" indent="0" algn="ctr">
              <a:buNone/>
            </a:pPr>
            <a:r>
              <a:rPr lang="en-US" dirty="0" smtClean="0">
                <a:latin typeface="+mj-lt"/>
              </a:rPr>
              <a:t>All other materials go to waste! They will get sent to a landfill or incinerator.</a:t>
            </a:r>
            <a:endParaRPr lang="en-US" dirty="0">
              <a:latin typeface="+mj-lt"/>
            </a:endParaRPr>
          </a:p>
        </p:txBody>
      </p:sp>
      <p:sp>
        <p:nvSpPr>
          <p:cNvPr id="4" name="Title 1"/>
          <p:cNvSpPr txBox="1">
            <a:spLocks/>
          </p:cNvSpPr>
          <p:nvPr/>
        </p:nvSpPr>
        <p:spPr>
          <a:xfrm>
            <a:off x="132831" y="-36178"/>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84A750"/>
                </a:solidFill>
                <a:latin typeface="Neutra Text" panose="02000000000000000000" pitchFamily="50" charset="0"/>
                <a:ea typeface="+mj-ea"/>
                <a:cs typeface="+mj-cs"/>
              </a:defRPr>
            </a:lvl1pPr>
          </a:lstStyle>
          <a:p>
            <a:r>
              <a:rPr lang="en-US" dirty="0" smtClean="0">
                <a:solidFill>
                  <a:srgbClr val="374CA0"/>
                </a:solidFill>
              </a:rPr>
              <a:t>Let’s Recycle in our</a:t>
            </a:r>
            <a:r>
              <a:rPr lang="en-US" b="1" dirty="0" smtClean="0">
                <a:solidFill>
                  <a:srgbClr val="374CA0"/>
                </a:solidFill>
              </a:rPr>
              <a:t> Cafeteria</a:t>
            </a:r>
            <a:r>
              <a:rPr lang="en-US" dirty="0" smtClean="0">
                <a:solidFill>
                  <a:srgbClr val="374CA0"/>
                </a:solidFill>
              </a:rPr>
              <a:t>:</a:t>
            </a:r>
            <a:br>
              <a:rPr lang="en-US" dirty="0" smtClean="0">
                <a:solidFill>
                  <a:srgbClr val="374CA0"/>
                </a:solidFill>
              </a:rPr>
            </a:br>
            <a:r>
              <a:rPr lang="en-US" sz="3500" i="1" dirty="0" smtClean="0">
                <a:solidFill>
                  <a:schemeClr val="bg1"/>
                </a:solidFill>
              </a:rPr>
              <a:t>Trash – “</a:t>
            </a:r>
            <a:r>
              <a:rPr lang="en-US" sz="3500" dirty="0" smtClean="0">
                <a:solidFill>
                  <a:schemeClr val="bg1"/>
                </a:solidFill>
              </a:rPr>
              <a:t>When in doubt, throw it out!”</a:t>
            </a:r>
            <a:r>
              <a:rPr lang="en-US" sz="3500" i="1" dirty="0" smtClean="0">
                <a:solidFill>
                  <a:schemeClr val="bg1"/>
                </a:solidFill>
              </a:rPr>
              <a:t> </a:t>
            </a:r>
            <a:endParaRPr lang="en-US" sz="3500" i="1" dirty="0">
              <a:solidFill>
                <a:schemeClr val="bg1"/>
              </a:solidFill>
            </a:endParaRPr>
          </a:p>
        </p:txBody>
      </p:sp>
      <p:pic>
        <p:nvPicPr>
          <p:cNvPr id="5"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136" y="4410418"/>
            <a:ext cx="2030553" cy="2500481"/>
          </a:xfrm>
          <a:prstGeom prst="rect">
            <a:avLst/>
          </a:prstGeom>
        </p:spPr>
      </p:pic>
      <p:sp>
        <p:nvSpPr>
          <p:cNvPr id="6" name="Content Placeholder 2"/>
          <p:cNvSpPr txBox="1">
            <a:spLocks/>
          </p:cNvSpPr>
          <p:nvPr/>
        </p:nvSpPr>
        <p:spPr>
          <a:xfrm>
            <a:off x="3441674" y="2660090"/>
            <a:ext cx="8436428" cy="3935234"/>
          </a:xfrm>
          <a:prstGeom prst="rect">
            <a:avLst/>
          </a:prstGeom>
        </p:spPr>
        <p:txBody>
          <a:bodyPr vert="horz" numCol="2">
            <a:normAutofit fontScale="925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ts val="2700"/>
              </a:lnSpc>
            </a:pPr>
            <a:r>
              <a:rPr lang="en-US" sz="2100" b="1" dirty="0" smtClean="0">
                <a:latin typeface="Century Gothic" panose="020B0502020202020204" pitchFamily="34" charset="0"/>
              </a:rPr>
              <a:t>Small plastic items </a:t>
            </a:r>
            <a:r>
              <a:rPr lang="en-US" sz="2100" dirty="0" smtClean="0">
                <a:latin typeface="Century Gothic" panose="020B0502020202020204" pitchFamily="34" charset="0"/>
              </a:rPr>
              <a:t>(less than 2”x 2”) such as </a:t>
            </a:r>
            <a:r>
              <a:rPr lang="en-US" sz="2100" b="1" dirty="0" smtClean="0">
                <a:latin typeface="Century Gothic" panose="020B0502020202020204" pitchFamily="34" charset="0"/>
              </a:rPr>
              <a:t>utensils</a:t>
            </a:r>
            <a:r>
              <a:rPr lang="en-US" sz="2100" dirty="0" smtClean="0">
                <a:latin typeface="Century Gothic" panose="020B0502020202020204" pitchFamily="34" charset="0"/>
              </a:rPr>
              <a:t> and </a:t>
            </a:r>
            <a:r>
              <a:rPr lang="en-US" sz="2100" b="1" dirty="0" smtClean="0">
                <a:latin typeface="Century Gothic" panose="020B0502020202020204" pitchFamily="34" charset="0"/>
              </a:rPr>
              <a:t>straws</a:t>
            </a:r>
            <a:r>
              <a:rPr lang="en-US" sz="2100" dirty="0" smtClean="0">
                <a:latin typeface="Century Gothic" panose="020B0502020202020204" pitchFamily="34" charset="0"/>
              </a:rPr>
              <a:t> fall through the cracks at recycling facilities and end up being sent to a landfill anyway.</a:t>
            </a:r>
          </a:p>
          <a:p>
            <a:pPr>
              <a:lnSpc>
                <a:spcPts val="2700"/>
              </a:lnSpc>
            </a:pPr>
            <a:r>
              <a:rPr lang="en-US" sz="2100" b="1" dirty="0" smtClean="0">
                <a:latin typeface="Century Gothic" panose="020B0502020202020204" pitchFamily="34" charset="0"/>
              </a:rPr>
              <a:t>Flexible plastic </a:t>
            </a:r>
            <a:r>
              <a:rPr lang="en-US" sz="2100" dirty="0" smtClean="0">
                <a:latin typeface="Century Gothic" panose="020B0502020202020204" pitchFamily="34" charset="0"/>
              </a:rPr>
              <a:t>materials that you can easily ball up in your hands, such as </a:t>
            </a:r>
            <a:r>
              <a:rPr lang="en-US" sz="2100" b="1" dirty="0" smtClean="0">
                <a:latin typeface="Century Gothic" panose="020B0502020202020204" pitchFamily="34" charset="0"/>
              </a:rPr>
              <a:t>plastic bags</a:t>
            </a:r>
            <a:r>
              <a:rPr lang="en-US" sz="2100" dirty="0" smtClean="0">
                <a:latin typeface="Century Gothic" panose="020B0502020202020204" pitchFamily="34" charset="0"/>
              </a:rPr>
              <a:t>, get tangled in the recycling machines.</a:t>
            </a:r>
          </a:p>
          <a:p>
            <a:pPr>
              <a:lnSpc>
                <a:spcPts val="2700"/>
              </a:lnSpc>
            </a:pPr>
            <a:r>
              <a:rPr lang="en-US" sz="2100" b="1" dirty="0" smtClean="0">
                <a:latin typeface="Century Gothic" panose="020B0502020202020204" pitchFamily="34" charset="0"/>
              </a:rPr>
              <a:t>Styrofoam</a:t>
            </a:r>
            <a:r>
              <a:rPr lang="en-US" sz="2100" dirty="0" smtClean="0">
                <a:latin typeface="Century Gothic" panose="020B0502020202020204" pitchFamily="34" charset="0"/>
              </a:rPr>
              <a:t> is not recyclable.</a:t>
            </a:r>
          </a:p>
          <a:p>
            <a:pPr>
              <a:lnSpc>
                <a:spcPts val="2700"/>
              </a:lnSpc>
            </a:pPr>
            <a:r>
              <a:rPr lang="en-US" sz="2100" i="1" dirty="0" smtClean="0">
                <a:latin typeface="Century Gothic" panose="020B0502020202020204" pitchFamily="34" charset="0"/>
              </a:rPr>
              <a:t>If you are unsure of which bin something should go in, the waste bin is the default choice.</a:t>
            </a:r>
          </a:p>
        </p:txBody>
      </p:sp>
      <p:pic>
        <p:nvPicPr>
          <p:cNvPr id="3074" name="Picture 2" descr="https://www.jpl.nasa.gov/images/blog/20150811/20557.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225356" y="4540469"/>
            <a:ext cx="3135485" cy="20847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225356" y="6545247"/>
            <a:ext cx="2045753" cy="246221"/>
          </a:xfrm>
          <a:prstGeom prst="rect">
            <a:avLst/>
          </a:prstGeom>
        </p:spPr>
        <p:txBody>
          <a:bodyPr wrap="none">
            <a:spAutoFit/>
          </a:bodyPr>
          <a:lstStyle/>
          <a:p>
            <a:pPr algn="ctr"/>
            <a:r>
              <a:rPr lang="en-US" sz="1000" i="1" dirty="0" smtClean="0">
                <a:solidFill>
                  <a:schemeClr val="bg1">
                    <a:lumMod val="75000"/>
                  </a:schemeClr>
                </a:solidFill>
              </a:rPr>
              <a:t>Image: Onslow County Government</a:t>
            </a:r>
            <a:endParaRPr lang="en-US" sz="1000" i="1" dirty="0">
              <a:solidFill>
                <a:schemeClr val="bg1">
                  <a:lumMod val="75000"/>
                </a:schemeClr>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2741" y="5332917"/>
            <a:ext cx="2403764" cy="1555377"/>
          </a:xfrm>
          <a:prstGeom prst="rect">
            <a:avLst/>
          </a:prstGeom>
        </p:spPr>
      </p:pic>
      <p:pic>
        <p:nvPicPr>
          <p:cNvPr id="10" name="Picture 9"/>
          <p:cNvPicPr/>
          <p:nvPr/>
        </p:nvPicPr>
        <p:blipFill rotWithShape="1">
          <a:blip r:embed="rId6" cstate="print">
            <a:extLst>
              <a:ext uri="{28A0092B-C50C-407E-A947-70E740481C1C}">
                <a14:useLocalDpi xmlns:a14="http://schemas.microsoft.com/office/drawing/2010/main"/>
              </a:ext>
            </a:extLst>
          </a:blip>
          <a:srcRect/>
          <a:stretch/>
        </p:blipFill>
        <p:spPr bwMode="auto">
          <a:xfrm>
            <a:off x="630648" y="3996405"/>
            <a:ext cx="474980" cy="363220"/>
          </a:xfrm>
          <a:prstGeom prst="rect">
            <a:avLst/>
          </a:prstGeom>
          <a:ln>
            <a:noFill/>
          </a:ln>
          <a:extLst>
            <a:ext uri="{53640926-AAD7-44d8-BBD7-CCE9431645EC}">
              <a14:shadowObscured xmlns:a14="http://schemas.microsoft.com/office/drawing/2010/main"/>
            </a:ext>
          </a:extLst>
        </p:spPr>
      </p:pic>
      <p:pic>
        <p:nvPicPr>
          <p:cNvPr id="11" name="Picture 10" descr="utensils.jpg"/>
          <p:cNvPicPr/>
          <p:nvPr/>
        </p:nvPicPr>
        <p:blipFill>
          <a:blip r:embed="rId7" cstate="print">
            <a:extLst>
              <a:ext uri="{28A0092B-C50C-407E-A947-70E740481C1C}">
                <a14:useLocalDpi xmlns:a14="http://schemas.microsoft.com/office/drawing/2010/main"/>
              </a:ext>
            </a:extLst>
          </a:blip>
          <a:srcRect/>
          <a:stretch>
            <a:fillRect/>
          </a:stretch>
        </p:blipFill>
        <p:spPr>
          <a:xfrm rot="2009653">
            <a:off x="1171017" y="2452816"/>
            <a:ext cx="506545" cy="959673"/>
          </a:xfrm>
          <a:prstGeom prst="rect">
            <a:avLst/>
          </a:prstGeom>
        </p:spPr>
      </p:pic>
      <p:pic>
        <p:nvPicPr>
          <p:cNvPr id="12" name="Picture 11"/>
          <p:cNvPicPr/>
          <p:nvPr/>
        </p:nvPicPr>
        <p:blipFill>
          <a:blip r:embed="rId8" cstate="print">
            <a:extLst>
              <a:ext uri="{28A0092B-C50C-407E-A947-70E740481C1C}">
                <a14:useLocalDpi xmlns:a14="http://schemas.microsoft.com/office/drawing/2010/main"/>
              </a:ext>
            </a:extLst>
          </a:blip>
          <a:stretch>
            <a:fillRect/>
          </a:stretch>
        </p:blipFill>
        <p:spPr>
          <a:xfrm>
            <a:off x="226966" y="3199183"/>
            <a:ext cx="710565" cy="438785"/>
          </a:xfrm>
          <a:prstGeom prst="rect">
            <a:avLst/>
          </a:prstGeom>
        </p:spPr>
      </p:pic>
      <p:pic>
        <p:nvPicPr>
          <p:cNvPr id="3080" name="Picture 8" descr="Image result for chip bag 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20359069">
            <a:off x="1040623" y="3497610"/>
            <a:ext cx="920115" cy="1075272"/>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2" descr="https://photos-6.dropbox.com/t/2/AABFRA-kECb8lSFkSe0a9-cVjKQc-2jdqQjrC8VPTTH7Bw/12/665329204/png/32x32/1/_/1/2/Plastic%20Bag.png/ENDPoNIFGLsDIAIoAg/RvZFOzj-buKqIuQxUFrIYZtVDhU7zEvbpOwXkCxpyIM%2CxHZ_D6439-NdP6T-5-LrXZ-m4Ymuq3qNThN9ubecnmY?size=32x32&amp;size_mode=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076322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714" y="131564"/>
            <a:ext cx="10515600" cy="1325563"/>
          </a:xfrm>
        </p:spPr>
        <p:txBody>
          <a:bodyPr/>
          <a:lstStyle/>
          <a:p>
            <a:r>
              <a:rPr lang="en-US" dirty="0" smtClean="0"/>
              <a:t>Anyone can </a:t>
            </a:r>
            <a:r>
              <a:rPr lang="en-US" b="1" dirty="0" smtClean="0">
                <a:solidFill>
                  <a:srgbClr val="374CA0"/>
                </a:solidFill>
              </a:rPr>
              <a:t>advocate</a:t>
            </a:r>
            <a:r>
              <a:rPr lang="en-US" dirty="0" smtClean="0"/>
              <a:t> and </a:t>
            </a:r>
            <a:r>
              <a:rPr lang="en-US" b="1" dirty="0" smtClean="0">
                <a:solidFill>
                  <a:schemeClr val="accent4"/>
                </a:solidFill>
              </a:rPr>
              <a:t>innovate</a:t>
            </a:r>
            <a:r>
              <a:rPr lang="en-US" dirty="0" smtClean="0"/>
              <a:t>!</a:t>
            </a:r>
            <a:endParaRPr lang="en-US" dirty="0"/>
          </a:p>
        </p:txBody>
      </p:sp>
      <p:sp>
        <p:nvSpPr>
          <p:cNvPr id="3" name="Content Placeholder 2"/>
          <p:cNvSpPr>
            <a:spLocks noGrp="1"/>
          </p:cNvSpPr>
          <p:nvPr>
            <p:ph idx="4294967295"/>
          </p:nvPr>
        </p:nvSpPr>
        <p:spPr>
          <a:xfrm>
            <a:off x="567559" y="1636439"/>
            <a:ext cx="10515600" cy="4351338"/>
          </a:xfrm>
        </p:spPr>
        <p:txBody>
          <a:bodyPr>
            <a:normAutofit/>
          </a:bodyPr>
          <a:lstStyle/>
          <a:p>
            <a:pPr>
              <a:buFontTx/>
              <a:buChar char="-"/>
            </a:pPr>
            <a:r>
              <a:rPr lang="en-US" b="1" dirty="0" smtClean="0">
                <a:latin typeface="Century Gothic" panose="020B0502020202020204" pitchFamily="34" charset="0"/>
              </a:rPr>
              <a:t>What else can you do? </a:t>
            </a:r>
            <a:r>
              <a:rPr lang="en-US" dirty="0" smtClean="0">
                <a:latin typeface="Century Gothic" panose="020B0502020202020204" pitchFamily="34" charset="0"/>
              </a:rPr>
              <a:t>The options are endless!</a:t>
            </a:r>
            <a:endParaRPr lang="en-US" b="1" dirty="0" smtClean="0">
              <a:latin typeface="Century Gothic" panose="020B0502020202020204" pitchFamily="34" charset="0"/>
            </a:endParaRPr>
          </a:p>
          <a:p>
            <a:pPr marL="0" indent="0">
              <a:buNone/>
            </a:pPr>
            <a:endParaRPr lang="en-US" dirty="0" smtClean="0">
              <a:latin typeface="Century Gothic" panose="020B0502020202020204" pitchFamily="34" charset="0"/>
            </a:endParaRPr>
          </a:p>
          <a:p>
            <a:pPr marL="0" indent="0" algn="ctr">
              <a:buNone/>
            </a:pPr>
            <a:endParaRPr lang="en-US" sz="1000" dirty="0" smtClean="0">
              <a:latin typeface="Century Gothic" panose="020B0502020202020204" pitchFamily="34" charset="0"/>
            </a:endParaRPr>
          </a:p>
          <a:p>
            <a:pPr marL="0" indent="0" algn="ctr">
              <a:buNone/>
            </a:pPr>
            <a:r>
              <a:rPr lang="en-US" dirty="0" smtClean="0">
                <a:latin typeface="Century Gothic" panose="020B0502020202020204" pitchFamily="34" charset="0"/>
              </a:rPr>
              <a:t>Talk to one of your </a:t>
            </a:r>
            <a:r>
              <a:rPr lang="en-US" b="1" dirty="0" smtClean="0">
                <a:latin typeface="Century Gothic" panose="020B0502020202020204" pitchFamily="34" charset="0"/>
              </a:rPr>
              <a:t>recycling team leaders </a:t>
            </a:r>
            <a:r>
              <a:rPr lang="en-US" dirty="0" smtClean="0">
                <a:latin typeface="Century Gothic" panose="020B0502020202020204" pitchFamily="34" charset="0"/>
              </a:rPr>
              <a:t>if you have questions:</a:t>
            </a:r>
          </a:p>
          <a:p>
            <a:pPr marL="0" indent="0" algn="ctr">
              <a:buNone/>
            </a:pPr>
            <a:r>
              <a:rPr lang="en-US" dirty="0" smtClean="0">
                <a:latin typeface="Century Gothic" panose="020B0502020202020204" pitchFamily="34" charset="0"/>
              </a:rPr>
              <a:t>&lt;&lt;INSERT NAMES OF 3 DELEGATES&gt;&gt;</a:t>
            </a:r>
          </a:p>
          <a:p>
            <a:pPr marL="0" indent="0">
              <a:buNone/>
            </a:pPr>
            <a:endParaRPr lang="en-US" dirty="0" smtClean="0">
              <a:latin typeface="Century Gothic" panose="020B0502020202020204" pitchFamily="34" charset="0"/>
            </a:endParaRPr>
          </a:p>
          <a:p>
            <a:pPr marL="0" indent="0" algn="ctr">
              <a:buNone/>
            </a:pPr>
            <a:r>
              <a:rPr lang="en-US" dirty="0" smtClean="0">
                <a:solidFill>
                  <a:srgbClr val="374CA0"/>
                </a:solidFill>
                <a:latin typeface="Century Gothic" panose="020B0502020202020204" pitchFamily="34" charset="0"/>
              </a:rPr>
              <a:t>Teachers can contact DGS for ideas about connecting recycling with classroom learning.</a:t>
            </a:r>
          </a:p>
          <a:p>
            <a:pPr marL="0" indent="0">
              <a:buNone/>
            </a:pPr>
            <a:endParaRPr lang="en-US" dirty="0" smtClean="0">
              <a:latin typeface="Century Gothic" panose="020B0502020202020204" pitchFamily="34" charset="0"/>
            </a:endParaRPr>
          </a:p>
        </p:txBody>
      </p:sp>
      <p:sp>
        <p:nvSpPr>
          <p:cNvPr id="5" name="TextBox 4"/>
          <p:cNvSpPr txBox="1"/>
          <p:nvPr/>
        </p:nvSpPr>
        <p:spPr>
          <a:xfrm rot="566556">
            <a:off x="1642630" y="2295692"/>
            <a:ext cx="1659878" cy="369332"/>
          </a:xfrm>
          <a:prstGeom prst="rect">
            <a:avLst/>
          </a:prstGeom>
          <a:solidFill>
            <a:srgbClr val="84A750"/>
          </a:solidFill>
        </p:spPr>
        <p:txBody>
          <a:bodyPr wrap="none" rtlCol="0">
            <a:spAutoFit/>
          </a:bodyPr>
          <a:lstStyle/>
          <a:p>
            <a:r>
              <a:rPr lang="en-US" b="1" dirty="0" smtClean="0">
                <a:solidFill>
                  <a:schemeClr val="bg1"/>
                </a:solidFill>
              </a:rPr>
              <a:t>Food Recovery!</a:t>
            </a:r>
            <a:endParaRPr lang="en-US" b="1" dirty="0">
              <a:solidFill>
                <a:schemeClr val="bg1"/>
              </a:solidFill>
            </a:endParaRPr>
          </a:p>
        </p:txBody>
      </p:sp>
      <p:sp>
        <p:nvSpPr>
          <p:cNvPr id="6" name="TextBox 5"/>
          <p:cNvSpPr txBox="1"/>
          <p:nvPr/>
        </p:nvSpPr>
        <p:spPr>
          <a:xfrm rot="21293170">
            <a:off x="4631266" y="2295692"/>
            <a:ext cx="2249270" cy="369332"/>
          </a:xfrm>
          <a:prstGeom prst="rect">
            <a:avLst/>
          </a:prstGeom>
          <a:solidFill>
            <a:srgbClr val="84A750"/>
          </a:solidFill>
        </p:spPr>
        <p:txBody>
          <a:bodyPr wrap="none" rtlCol="0">
            <a:spAutoFit/>
          </a:bodyPr>
          <a:lstStyle/>
          <a:p>
            <a:r>
              <a:rPr lang="en-US" b="1" dirty="0" smtClean="0">
                <a:solidFill>
                  <a:schemeClr val="bg1"/>
                </a:solidFill>
              </a:rPr>
              <a:t>Gardening Education!</a:t>
            </a:r>
            <a:endParaRPr lang="en-US" b="1" dirty="0">
              <a:solidFill>
                <a:schemeClr val="bg1"/>
              </a:solidFill>
            </a:endParaRPr>
          </a:p>
        </p:txBody>
      </p:sp>
      <p:sp>
        <p:nvSpPr>
          <p:cNvPr id="7" name="TextBox 6"/>
          <p:cNvSpPr txBox="1"/>
          <p:nvPr/>
        </p:nvSpPr>
        <p:spPr>
          <a:xfrm rot="566556">
            <a:off x="8662418" y="2295692"/>
            <a:ext cx="1133002" cy="369332"/>
          </a:xfrm>
          <a:prstGeom prst="rect">
            <a:avLst/>
          </a:prstGeom>
          <a:solidFill>
            <a:srgbClr val="84A750"/>
          </a:solidFill>
        </p:spPr>
        <p:txBody>
          <a:bodyPr wrap="none" rtlCol="0">
            <a:spAutoFit/>
          </a:bodyPr>
          <a:lstStyle/>
          <a:p>
            <a:r>
              <a:rPr lang="en-US" b="1" dirty="0" smtClean="0">
                <a:solidFill>
                  <a:schemeClr val="bg1"/>
                </a:solidFill>
              </a:rPr>
              <a:t>Field Trip!</a:t>
            </a:r>
            <a:endParaRPr lang="en-US" b="1" dirty="0">
              <a:solidFill>
                <a:schemeClr val="bg1"/>
              </a:solidFill>
            </a:endParaRPr>
          </a:p>
        </p:txBody>
      </p:sp>
      <p:sp>
        <p:nvSpPr>
          <p:cNvPr id="8" name="Rectangle 7"/>
          <p:cNvSpPr/>
          <p:nvPr/>
        </p:nvSpPr>
        <p:spPr>
          <a:xfrm>
            <a:off x="3032084" y="5808517"/>
            <a:ext cx="5891356" cy="369332"/>
          </a:xfrm>
          <a:prstGeom prst="rect">
            <a:avLst/>
          </a:prstGeom>
        </p:spPr>
        <p:txBody>
          <a:bodyPr wrap="none">
            <a:spAutoFit/>
          </a:bodyPr>
          <a:lstStyle/>
          <a:p>
            <a:pPr algn="ctr"/>
            <a:r>
              <a:rPr lang="en-US" b="1" dirty="0">
                <a:latin typeface="Century Gothic" panose="020B0502020202020204" pitchFamily="34" charset="0"/>
              </a:rPr>
              <a:t>DGS Contact: </a:t>
            </a:r>
            <a:r>
              <a:rPr lang="en-US" dirty="0">
                <a:latin typeface="Century Gothic" panose="020B0502020202020204" pitchFamily="34" charset="0"/>
              </a:rPr>
              <a:t>Beth </a:t>
            </a:r>
            <a:r>
              <a:rPr lang="en-US" dirty="0" err="1">
                <a:latin typeface="Century Gothic" panose="020B0502020202020204" pitchFamily="34" charset="0"/>
              </a:rPr>
              <a:t>Gingold</a:t>
            </a:r>
            <a:r>
              <a:rPr lang="en-US" dirty="0">
                <a:latin typeface="Century Gothic" panose="020B0502020202020204" pitchFamily="34" charset="0"/>
              </a:rPr>
              <a:t>, Beth.Gingold@dc.gov </a:t>
            </a:r>
          </a:p>
        </p:txBody>
      </p:sp>
      <p:sp>
        <p:nvSpPr>
          <p:cNvPr id="9" name="Slide Number Placeholder 8"/>
          <p:cNvSpPr>
            <a:spLocks noGrp="1"/>
          </p:cNvSpPr>
          <p:nvPr>
            <p:ph type="sldNum" sz="quarter" idx="12"/>
          </p:nvPr>
        </p:nvSpPr>
        <p:spPr/>
        <p:txBody>
          <a:bodyPr/>
          <a:lstStyle/>
          <a:p>
            <a:fld id="{0E849B2D-FEBE-49E3-BCBF-D8F8415A977C}" type="slidenum">
              <a:rPr lang="en-US" smtClean="0"/>
              <a:t>12</a:t>
            </a:fld>
            <a:endParaRPr lang="en-US"/>
          </a:p>
        </p:txBody>
      </p:sp>
      <p:sp>
        <p:nvSpPr>
          <p:cNvPr id="10" name="Rectangle 9"/>
          <p:cNvSpPr/>
          <p:nvPr/>
        </p:nvSpPr>
        <p:spPr>
          <a:xfrm>
            <a:off x="3630719" y="6178188"/>
            <a:ext cx="4389279" cy="369332"/>
          </a:xfrm>
          <a:prstGeom prst="rect">
            <a:avLst/>
          </a:prstGeom>
        </p:spPr>
        <p:txBody>
          <a:bodyPr wrap="none">
            <a:spAutoFit/>
          </a:bodyPr>
          <a:lstStyle/>
          <a:p>
            <a:r>
              <a:rPr lang="en-US" dirty="0"/>
              <a:t>https://dgs.dc.gov/page/dgs-healthy-schools</a:t>
            </a:r>
          </a:p>
        </p:txBody>
      </p:sp>
    </p:spTree>
    <p:extLst>
      <p:ext uri="{BB962C8B-B14F-4D97-AF65-F5344CB8AC3E}">
        <p14:creationId xmlns:p14="http://schemas.microsoft.com/office/powerpoint/2010/main" val="7175361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4109" y="174241"/>
            <a:ext cx="10515600" cy="1325563"/>
          </a:xfrm>
        </p:spPr>
        <p:txBody>
          <a:bodyPr/>
          <a:lstStyle/>
          <a:p>
            <a:r>
              <a:rPr lang="en-US" dirty="0" smtClean="0">
                <a:solidFill>
                  <a:srgbClr val="84A750"/>
                </a:solidFill>
              </a:rPr>
              <a:t>The DCPS Recycles! Program</a:t>
            </a:r>
            <a:endParaRPr lang="en-US" dirty="0">
              <a:solidFill>
                <a:srgbClr val="84A750"/>
              </a:solidFill>
            </a:endParaRPr>
          </a:p>
        </p:txBody>
      </p:sp>
      <p:sp>
        <p:nvSpPr>
          <p:cNvPr id="3" name="Content Placeholder 2"/>
          <p:cNvSpPr>
            <a:spLocks noGrp="1"/>
          </p:cNvSpPr>
          <p:nvPr>
            <p:ph idx="4294967295"/>
          </p:nvPr>
        </p:nvSpPr>
        <p:spPr>
          <a:xfrm>
            <a:off x="394109" y="1499804"/>
            <a:ext cx="10515600" cy="4351338"/>
          </a:xfrm>
        </p:spPr>
        <p:txBody>
          <a:bodyPr>
            <a:normAutofit fontScale="92500"/>
          </a:bodyPr>
          <a:lstStyle/>
          <a:p>
            <a:r>
              <a:rPr lang="en-US" dirty="0">
                <a:solidFill>
                  <a:srgbClr val="374CA0"/>
                </a:solidFill>
                <a:latin typeface="Century Gothic" panose="020B0502020202020204" pitchFamily="34" charset="0"/>
              </a:rPr>
              <a:t>All DCPS schools are </a:t>
            </a:r>
            <a:r>
              <a:rPr lang="en-US" b="1" dirty="0">
                <a:solidFill>
                  <a:srgbClr val="84A750"/>
                </a:solidFill>
                <a:latin typeface="Century Gothic" panose="020B0502020202020204" pitchFamily="34" charset="0"/>
              </a:rPr>
              <a:t>legally required </a:t>
            </a:r>
            <a:r>
              <a:rPr lang="en-US" dirty="0">
                <a:solidFill>
                  <a:srgbClr val="374CA0"/>
                </a:solidFill>
                <a:latin typeface="Century Gothic" panose="020B0502020202020204" pitchFamily="34" charset="0"/>
              </a:rPr>
              <a:t>to recycle</a:t>
            </a:r>
            <a:br>
              <a:rPr lang="en-US" dirty="0">
                <a:solidFill>
                  <a:srgbClr val="374CA0"/>
                </a:solidFill>
                <a:latin typeface="Century Gothic" panose="020B0502020202020204" pitchFamily="34" charset="0"/>
              </a:rPr>
            </a:br>
            <a:endParaRPr lang="en-US" dirty="0">
              <a:solidFill>
                <a:srgbClr val="374CA0"/>
              </a:solidFill>
              <a:latin typeface="Century Gothic" panose="020B0502020202020204" pitchFamily="34" charset="0"/>
            </a:endParaRPr>
          </a:p>
          <a:p>
            <a:r>
              <a:rPr lang="en-US" b="1" dirty="0">
                <a:solidFill>
                  <a:srgbClr val="84A750"/>
                </a:solidFill>
                <a:latin typeface="Century Gothic" panose="020B0502020202020204" pitchFamily="34" charset="0"/>
              </a:rPr>
              <a:t>All </a:t>
            </a:r>
            <a:r>
              <a:rPr lang="en-US" b="1" dirty="0" smtClean="0">
                <a:solidFill>
                  <a:srgbClr val="84A750"/>
                </a:solidFill>
                <a:latin typeface="Century Gothic" panose="020B0502020202020204" pitchFamily="34" charset="0"/>
              </a:rPr>
              <a:t>staff and students </a:t>
            </a:r>
            <a:r>
              <a:rPr lang="en-US" dirty="0" smtClean="0">
                <a:solidFill>
                  <a:srgbClr val="374CA0"/>
                </a:solidFill>
                <a:latin typeface="Century Gothic" panose="020B0502020202020204" pitchFamily="34" charset="0"/>
              </a:rPr>
              <a:t>are responsible for </a:t>
            </a:r>
            <a:r>
              <a:rPr lang="en-US" b="1" dirty="0" smtClean="0">
                <a:solidFill>
                  <a:srgbClr val="374CA0"/>
                </a:solidFill>
                <a:latin typeface="Century Gothic" panose="020B0502020202020204" pitchFamily="34" charset="0"/>
              </a:rPr>
              <a:t>sorting </a:t>
            </a:r>
            <a:r>
              <a:rPr lang="en-US" b="1" dirty="0">
                <a:solidFill>
                  <a:srgbClr val="374CA0"/>
                </a:solidFill>
                <a:latin typeface="Century Gothic" panose="020B0502020202020204" pitchFamily="34" charset="0"/>
              </a:rPr>
              <a:t>materials </a:t>
            </a:r>
            <a:r>
              <a:rPr lang="en-US" b="1" dirty="0" smtClean="0">
                <a:solidFill>
                  <a:srgbClr val="374CA0"/>
                </a:solidFill>
                <a:latin typeface="Century Gothic" panose="020B0502020202020204" pitchFamily="34" charset="0"/>
              </a:rPr>
              <a:t>correctly.</a:t>
            </a:r>
            <a:r>
              <a:rPr lang="en-US" dirty="0">
                <a:solidFill>
                  <a:srgbClr val="374CA0"/>
                </a:solidFill>
                <a:latin typeface="Century Gothic" panose="020B0502020202020204" pitchFamily="34" charset="0"/>
              </a:rPr>
              <a:t/>
            </a:r>
            <a:br>
              <a:rPr lang="en-US" dirty="0">
                <a:solidFill>
                  <a:srgbClr val="374CA0"/>
                </a:solidFill>
                <a:latin typeface="Century Gothic" panose="020B0502020202020204" pitchFamily="34" charset="0"/>
              </a:rPr>
            </a:br>
            <a:endParaRPr lang="en-US" dirty="0">
              <a:solidFill>
                <a:srgbClr val="374CA0"/>
              </a:solidFill>
              <a:latin typeface="Century Gothic" panose="020B0502020202020204" pitchFamily="34" charset="0"/>
            </a:endParaRPr>
          </a:p>
          <a:p>
            <a:r>
              <a:rPr lang="en-US" b="1" dirty="0">
                <a:solidFill>
                  <a:srgbClr val="84A750"/>
                </a:solidFill>
                <a:latin typeface="Century Gothic" panose="020B0502020202020204" pitchFamily="34" charset="0"/>
              </a:rPr>
              <a:t>Custodial staff </a:t>
            </a:r>
            <a:r>
              <a:rPr lang="en-US" dirty="0">
                <a:solidFill>
                  <a:srgbClr val="374CA0"/>
                </a:solidFill>
                <a:latin typeface="Century Gothic" panose="020B0502020202020204" pitchFamily="34" charset="0"/>
              </a:rPr>
              <a:t>is responsible for </a:t>
            </a:r>
            <a:r>
              <a:rPr lang="en-US" b="1" dirty="0">
                <a:solidFill>
                  <a:srgbClr val="374CA0"/>
                </a:solidFill>
                <a:latin typeface="Century Gothic" panose="020B0502020202020204" pitchFamily="34" charset="0"/>
              </a:rPr>
              <a:t>collecting waste</a:t>
            </a:r>
            <a:r>
              <a:rPr lang="en-US" dirty="0">
                <a:solidFill>
                  <a:srgbClr val="374CA0"/>
                </a:solidFill>
                <a:latin typeface="Century Gothic" panose="020B0502020202020204" pitchFamily="34" charset="0"/>
              </a:rPr>
              <a:t> to dispose into the correct outdoor containers for pick </a:t>
            </a:r>
            <a:r>
              <a:rPr lang="en-US" dirty="0" smtClean="0">
                <a:solidFill>
                  <a:srgbClr val="374CA0"/>
                </a:solidFill>
                <a:latin typeface="Century Gothic" panose="020B0502020202020204" pitchFamily="34" charset="0"/>
              </a:rPr>
              <a:t>up.</a:t>
            </a:r>
          </a:p>
          <a:p>
            <a:pPr lvl="1"/>
            <a:r>
              <a:rPr lang="en-US" dirty="0" smtClean="0">
                <a:solidFill>
                  <a:srgbClr val="374CA0"/>
                </a:solidFill>
                <a:latin typeface="Century Gothic" panose="020B0502020202020204" pitchFamily="34" charset="0"/>
              </a:rPr>
              <a:t>They </a:t>
            </a:r>
            <a:r>
              <a:rPr lang="en-US" dirty="0">
                <a:solidFill>
                  <a:srgbClr val="374CA0"/>
                </a:solidFill>
                <a:latin typeface="Century Gothic" panose="020B0502020202020204" pitchFamily="34" charset="0"/>
              </a:rPr>
              <a:t>are </a:t>
            </a:r>
            <a:r>
              <a:rPr lang="en-US" b="1" dirty="0">
                <a:solidFill>
                  <a:srgbClr val="374CA0"/>
                </a:solidFill>
                <a:latin typeface="Century Gothic" panose="020B0502020202020204" pitchFamily="34" charset="0"/>
              </a:rPr>
              <a:t>NOT expected to sort</a:t>
            </a:r>
            <a:r>
              <a:rPr lang="en-US" dirty="0">
                <a:solidFill>
                  <a:srgbClr val="374CA0"/>
                </a:solidFill>
                <a:latin typeface="Century Gothic" panose="020B0502020202020204" pitchFamily="34" charset="0"/>
              </a:rPr>
              <a:t> </a:t>
            </a:r>
            <a:r>
              <a:rPr lang="en-US" dirty="0" smtClean="0">
                <a:solidFill>
                  <a:srgbClr val="374CA0"/>
                </a:solidFill>
                <a:latin typeface="Century Gothic" panose="020B0502020202020204" pitchFamily="34" charset="0"/>
              </a:rPr>
              <a:t>waste that has been improperly sorted.</a:t>
            </a:r>
            <a:r>
              <a:rPr lang="en-US" dirty="0">
                <a:solidFill>
                  <a:srgbClr val="374CA0"/>
                </a:solidFill>
                <a:latin typeface="Century Gothic" panose="020B0502020202020204" pitchFamily="34" charset="0"/>
              </a:rPr>
              <a:t/>
            </a:r>
            <a:br>
              <a:rPr lang="en-US" dirty="0">
                <a:solidFill>
                  <a:srgbClr val="374CA0"/>
                </a:solidFill>
                <a:latin typeface="Century Gothic" panose="020B0502020202020204" pitchFamily="34" charset="0"/>
              </a:rPr>
            </a:br>
            <a:endParaRPr lang="en-US" dirty="0">
              <a:solidFill>
                <a:srgbClr val="374CA0"/>
              </a:solidFill>
              <a:latin typeface="Century Gothic" panose="020B0502020202020204" pitchFamily="34" charset="0"/>
            </a:endParaRPr>
          </a:p>
          <a:p>
            <a:r>
              <a:rPr lang="en-US" b="1" i="1" dirty="0">
                <a:solidFill>
                  <a:srgbClr val="C00000"/>
                </a:solidFill>
                <a:latin typeface="Century Gothic" panose="020B0502020202020204" pitchFamily="34" charset="0"/>
              </a:rPr>
              <a:t>When someone puts </a:t>
            </a:r>
            <a:r>
              <a:rPr lang="en-US" b="1" i="1" dirty="0">
                <a:solidFill>
                  <a:srgbClr val="84A750"/>
                </a:solidFill>
                <a:latin typeface="Century Gothic" panose="020B0502020202020204" pitchFamily="34" charset="0"/>
              </a:rPr>
              <a:t>trash</a:t>
            </a:r>
            <a:r>
              <a:rPr lang="en-US" b="1" i="1" dirty="0">
                <a:solidFill>
                  <a:srgbClr val="C00000"/>
                </a:solidFill>
                <a:latin typeface="Century Gothic" panose="020B0502020202020204" pitchFamily="34" charset="0"/>
              </a:rPr>
              <a:t> in a recycling bin, </a:t>
            </a:r>
            <a:r>
              <a:rPr lang="en-US" b="1" i="1" dirty="0">
                <a:solidFill>
                  <a:srgbClr val="84A750"/>
                </a:solidFill>
                <a:latin typeface="Century Gothic" panose="020B0502020202020204" pitchFamily="34" charset="0"/>
              </a:rPr>
              <a:t>everything in the bin </a:t>
            </a:r>
            <a:r>
              <a:rPr lang="en-US" b="1" i="1" dirty="0" smtClean="0">
                <a:solidFill>
                  <a:srgbClr val="C00000"/>
                </a:solidFill>
                <a:latin typeface="Century Gothic" panose="020B0502020202020204" pitchFamily="34" charset="0"/>
              </a:rPr>
              <a:t>will have to go to a landfill or incinerator. </a:t>
            </a:r>
            <a:endParaRPr lang="en-US" b="1" i="1" dirty="0">
              <a:solidFill>
                <a:srgbClr val="C00000"/>
              </a:solidFill>
              <a:latin typeface="Century Gothic" panose="020B0502020202020204" pitchFamily="34" charset="0"/>
            </a:endParaRPr>
          </a:p>
          <a:p>
            <a:endParaRPr lang="en-US" dirty="0">
              <a:solidFill>
                <a:srgbClr val="374CA0"/>
              </a:solidFill>
            </a:endParaRPr>
          </a:p>
        </p:txBody>
      </p:sp>
    </p:spTree>
    <p:extLst>
      <p:ext uri="{BB962C8B-B14F-4D97-AF65-F5344CB8AC3E}">
        <p14:creationId xmlns:p14="http://schemas.microsoft.com/office/powerpoint/2010/main" val="31290194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9956" y="192338"/>
            <a:ext cx="10515600" cy="1325563"/>
          </a:xfrm>
        </p:spPr>
        <p:txBody>
          <a:bodyPr>
            <a:normAutofit/>
          </a:bodyPr>
          <a:lstStyle/>
          <a:p>
            <a:r>
              <a:rPr lang="en-US" dirty="0" smtClean="0">
                <a:solidFill>
                  <a:srgbClr val="374CA0"/>
                </a:solidFill>
              </a:rPr>
              <a:t>DCPS Recycles! </a:t>
            </a:r>
            <a:r>
              <a:rPr lang="en-US" b="1" dirty="0" smtClean="0"/>
              <a:t>Honor Roll</a:t>
            </a:r>
            <a:endParaRPr lang="en-US"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9439" y="1740471"/>
            <a:ext cx="2645229" cy="4386942"/>
          </a:xfrm>
          <a:prstGeom prst="rect">
            <a:avLst/>
          </a:prstGeom>
          <a:ln w="28575">
            <a:no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72693" y="1740471"/>
            <a:ext cx="3702630" cy="4386942"/>
          </a:xfrm>
          <a:prstGeom prst="rect">
            <a:avLst/>
          </a:prstGeom>
          <a:ln w="28575">
            <a:noFill/>
          </a:ln>
        </p:spPr>
      </p:pic>
      <p:sp>
        <p:nvSpPr>
          <p:cNvPr id="7" name="Title 1"/>
          <p:cNvSpPr txBox="1">
            <a:spLocks/>
          </p:cNvSpPr>
          <p:nvPr/>
        </p:nvSpPr>
        <p:spPr>
          <a:xfrm>
            <a:off x="7240582" y="1255142"/>
            <a:ext cx="4756484" cy="298993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Neutra Text" panose="02000000000000000000" pitchFamily="50" charset="0"/>
                <a:ea typeface="+mj-ea"/>
                <a:cs typeface="+mj-cs"/>
              </a:defRPr>
            </a:lvl1pPr>
          </a:lstStyle>
          <a:p>
            <a:r>
              <a:rPr lang="en-US" sz="3800" dirty="0" smtClean="0">
                <a:solidFill>
                  <a:srgbClr val="374CA0"/>
                </a:solidFill>
                <a:latin typeface="Century Gothic" panose="020B0502020202020204" pitchFamily="34" charset="0"/>
              </a:rPr>
              <a:t>In 2017…</a:t>
            </a:r>
          </a:p>
          <a:p>
            <a:endParaRPr lang="en-US" sz="2800" b="1" dirty="0">
              <a:solidFill>
                <a:srgbClr val="374CA0"/>
              </a:solidFill>
              <a:latin typeface="Century Gothic" panose="020B0502020202020204" pitchFamily="34" charset="0"/>
            </a:endParaRPr>
          </a:p>
          <a:p>
            <a:pPr marL="457200" indent="-457200">
              <a:lnSpc>
                <a:spcPct val="110000"/>
              </a:lnSpc>
              <a:buFontTx/>
              <a:buChar char="-"/>
            </a:pPr>
            <a:r>
              <a:rPr lang="en-US" sz="2800" b="1" dirty="0" smtClean="0">
                <a:solidFill>
                  <a:srgbClr val="374CA0"/>
                </a:solidFill>
                <a:latin typeface="Century Gothic" panose="020B0502020202020204" pitchFamily="34" charset="0"/>
              </a:rPr>
              <a:t>55 schools</a:t>
            </a:r>
            <a:r>
              <a:rPr lang="en-US" sz="2800" dirty="0" smtClean="0">
                <a:solidFill>
                  <a:srgbClr val="374CA0"/>
                </a:solidFill>
                <a:latin typeface="Century Gothic" panose="020B0502020202020204" pitchFamily="34" charset="0"/>
              </a:rPr>
              <a:t> made the DCPS Recycles! Honor Roll.</a:t>
            </a:r>
          </a:p>
          <a:p>
            <a:pPr marL="457200" indent="-457200">
              <a:lnSpc>
                <a:spcPct val="110000"/>
              </a:lnSpc>
              <a:buFontTx/>
              <a:buChar char="-"/>
            </a:pPr>
            <a:r>
              <a:rPr lang="en-US" sz="2800" b="1" dirty="0" smtClean="0">
                <a:solidFill>
                  <a:srgbClr val="374CA0"/>
                </a:solidFill>
                <a:latin typeface="Century Gothic" panose="020B0502020202020204" pitchFamily="34" charset="0"/>
              </a:rPr>
              <a:t>25 schools </a:t>
            </a:r>
            <a:r>
              <a:rPr lang="en-US" sz="2800" dirty="0" smtClean="0">
                <a:solidFill>
                  <a:srgbClr val="374CA0"/>
                </a:solidFill>
                <a:latin typeface="Century Gothic" panose="020B0502020202020204" pitchFamily="34" charset="0"/>
              </a:rPr>
              <a:t>made the Honor Roll with Distinction</a:t>
            </a:r>
            <a:endParaRPr lang="en-US" sz="2800" dirty="0">
              <a:solidFill>
                <a:srgbClr val="374CA0"/>
              </a:solidFill>
              <a:latin typeface="Century Gothic" panose="020B0502020202020204" pitchFamily="34" charset="0"/>
            </a:endParaRPr>
          </a:p>
          <a:p>
            <a:pPr marL="457200" indent="-457200">
              <a:buFontTx/>
              <a:buChar char="-"/>
            </a:pPr>
            <a:endParaRPr lang="en-US" sz="3500" dirty="0">
              <a:solidFill>
                <a:srgbClr val="374CA0"/>
              </a:solidFill>
              <a:latin typeface="Century Gothic" panose="020B0502020202020204" pitchFamily="34" charset="0"/>
            </a:endParaRPr>
          </a:p>
        </p:txBody>
      </p:sp>
      <p:sp>
        <p:nvSpPr>
          <p:cNvPr id="9" name="Title 1"/>
          <p:cNvSpPr txBox="1">
            <a:spLocks/>
          </p:cNvSpPr>
          <p:nvPr/>
        </p:nvSpPr>
        <p:spPr>
          <a:xfrm>
            <a:off x="6896495" y="4245073"/>
            <a:ext cx="5602311" cy="15902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Neutra Text" panose="02000000000000000000" pitchFamily="50" charset="0"/>
                <a:ea typeface="+mj-ea"/>
                <a:cs typeface="+mj-cs"/>
              </a:defRPr>
            </a:lvl1pPr>
          </a:lstStyle>
          <a:p>
            <a:pPr algn="ctr"/>
            <a:r>
              <a:rPr lang="en-US" sz="3000" i="1" dirty="0" smtClean="0">
                <a:solidFill>
                  <a:srgbClr val="374CA0"/>
                </a:solidFill>
                <a:latin typeface="Century Gothic" panose="020B0502020202020204" pitchFamily="34" charset="0"/>
              </a:rPr>
              <a:t>This year, we will be one!</a:t>
            </a:r>
            <a:endParaRPr lang="en-US" sz="3000" i="1" dirty="0">
              <a:solidFill>
                <a:srgbClr val="374CA0"/>
              </a:solidFill>
              <a:latin typeface="Century Gothic" panose="020B0502020202020204" pitchFamily="34" charset="0"/>
            </a:endParaRPr>
          </a:p>
        </p:txBody>
      </p:sp>
      <p:sp>
        <p:nvSpPr>
          <p:cNvPr id="11" name="5-Point Star 10"/>
          <p:cNvSpPr/>
          <p:nvPr/>
        </p:nvSpPr>
        <p:spPr>
          <a:xfrm>
            <a:off x="9183255" y="5029117"/>
            <a:ext cx="1028792" cy="1028792"/>
          </a:xfrm>
          <a:prstGeom prst="star5">
            <a:avLst/>
          </a:prstGeom>
          <a:noFill/>
          <a:ln w="76200">
            <a:solidFill>
              <a:srgbClr val="84A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urved Connector 9"/>
          <p:cNvCxnSpPr/>
          <p:nvPr/>
        </p:nvCxnSpPr>
        <p:spPr>
          <a:xfrm>
            <a:off x="5607245" y="4277040"/>
            <a:ext cx="3266674" cy="1136224"/>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0401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7" y="-19422"/>
            <a:ext cx="10515600" cy="1325563"/>
          </a:xfrm>
        </p:spPr>
        <p:txBody>
          <a:bodyPr/>
          <a:lstStyle/>
          <a:p>
            <a:r>
              <a:rPr lang="en-US" b="1" dirty="0" smtClean="0"/>
              <a:t>Let’s Recycle! </a:t>
            </a:r>
            <a:br>
              <a:rPr lang="en-US" b="1" dirty="0" smtClean="0"/>
            </a:br>
            <a:r>
              <a:rPr lang="en-US" sz="3500" dirty="0" smtClean="0"/>
              <a:t>How to </a:t>
            </a:r>
            <a:r>
              <a:rPr lang="en-US" sz="3500" dirty="0"/>
              <a:t>R</a:t>
            </a:r>
            <a:r>
              <a:rPr lang="en-US" sz="3500" dirty="0" smtClean="0"/>
              <a:t>ecycle at School</a:t>
            </a:r>
            <a:endParaRPr lang="en-US" sz="3500" dirty="0"/>
          </a:p>
        </p:txBody>
      </p:sp>
      <p:pic>
        <p:nvPicPr>
          <p:cNvPr id="15" name="Picture 14" descr="C:\Users\cara.blumenthal\Desktop\Custodial Staff at Langdon ES.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287156" y="2761816"/>
            <a:ext cx="2663687" cy="30285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3918" y="3196546"/>
            <a:ext cx="3020452" cy="2159108"/>
          </a:xfrm>
          <a:prstGeom prst="rect">
            <a:avLst/>
          </a:prstGeom>
        </p:spPr>
      </p:pic>
      <p:pic>
        <p:nvPicPr>
          <p:cNvPr id="17" name="Picture 16"/>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9470912" y="2690685"/>
            <a:ext cx="2472508" cy="3170830"/>
          </a:xfrm>
          <a:prstGeom prst="rect">
            <a:avLst/>
          </a:prstGeom>
        </p:spPr>
      </p:pic>
      <p:grpSp>
        <p:nvGrpSpPr>
          <p:cNvPr id="18" name="Group 17"/>
          <p:cNvGrpSpPr/>
          <p:nvPr/>
        </p:nvGrpSpPr>
        <p:grpSpPr>
          <a:xfrm>
            <a:off x="621283" y="1533500"/>
            <a:ext cx="10844209" cy="477054"/>
            <a:chOff x="737884" y="1489546"/>
            <a:chExt cx="10844209" cy="477054"/>
          </a:xfrm>
        </p:grpSpPr>
        <p:sp>
          <p:nvSpPr>
            <p:cNvPr id="24" name="TextBox 6"/>
            <p:cNvSpPr txBox="1"/>
            <p:nvPr/>
          </p:nvSpPr>
          <p:spPr>
            <a:xfrm>
              <a:off x="737884" y="1489546"/>
              <a:ext cx="1890337" cy="477054"/>
            </a:xfrm>
            <a:prstGeom prst="rect">
              <a:avLst/>
            </a:prstGeom>
            <a:solidFill>
              <a:srgbClr val="334BA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b="1" dirty="0" smtClean="0">
                  <a:solidFill>
                    <a:schemeClr val="bg1"/>
                  </a:solidFill>
                  <a:latin typeface="Century Gothic" panose="020B0502020202020204" pitchFamily="34" charset="0"/>
                </a:rPr>
                <a:t>EVERYONE</a:t>
              </a:r>
            </a:p>
          </p:txBody>
        </p:sp>
        <p:sp>
          <p:nvSpPr>
            <p:cNvPr id="25" name="TextBox 20"/>
            <p:cNvSpPr txBox="1"/>
            <p:nvPr/>
          </p:nvSpPr>
          <p:spPr>
            <a:xfrm>
              <a:off x="3628310" y="1489546"/>
              <a:ext cx="2214583" cy="477054"/>
            </a:xfrm>
            <a:prstGeom prst="rect">
              <a:avLst/>
            </a:prstGeom>
            <a:solidFill>
              <a:srgbClr val="334BA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b="1" dirty="0" smtClean="0">
                  <a:solidFill>
                    <a:schemeClr val="bg1"/>
                  </a:solidFill>
                  <a:latin typeface="Century Gothic" panose="020B0502020202020204" pitchFamily="34" charset="0"/>
                </a:rPr>
                <a:t>CUSTODIANS</a:t>
              </a:r>
            </a:p>
          </p:txBody>
        </p:sp>
        <p:sp>
          <p:nvSpPr>
            <p:cNvPr id="26" name="TextBox 21"/>
            <p:cNvSpPr txBox="1"/>
            <p:nvPr/>
          </p:nvSpPr>
          <p:spPr>
            <a:xfrm>
              <a:off x="7178037" y="1489546"/>
              <a:ext cx="1365416" cy="477054"/>
            </a:xfrm>
            <a:prstGeom prst="rect">
              <a:avLst/>
            </a:prstGeom>
            <a:solidFill>
              <a:srgbClr val="334BA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b="1" dirty="0" smtClean="0">
                  <a:solidFill>
                    <a:schemeClr val="bg1"/>
                  </a:solidFill>
                  <a:latin typeface="Century Gothic" panose="020B0502020202020204" pitchFamily="34" charset="0"/>
                </a:rPr>
                <a:t>HAULER</a:t>
              </a:r>
            </a:p>
          </p:txBody>
        </p:sp>
        <p:sp>
          <p:nvSpPr>
            <p:cNvPr id="27" name="TextBox 22"/>
            <p:cNvSpPr txBox="1"/>
            <p:nvPr/>
          </p:nvSpPr>
          <p:spPr>
            <a:xfrm>
              <a:off x="10065440" y="1489546"/>
              <a:ext cx="1516653" cy="477054"/>
            </a:xfrm>
            <a:prstGeom prst="rect">
              <a:avLst/>
            </a:prstGeom>
            <a:solidFill>
              <a:srgbClr val="334BA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b="1" dirty="0" smtClean="0">
                  <a:solidFill>
                    <a:schemeClr val="bg1"/>
                  </a:solidFill>
                  <a:latin typeface="Century Gothic" panose="020B0502020202020204" pitchFamily="34" charset="0"/>
                </a:rPr>
                <a:t>FACILITY</a:t>
              </a:r>
            </a:p>
          </p:txBody>
        </p:sp>
      </p:grpSp>
      <p:pic>
        <p:nvPicPr>
          <p:cNvPr id="19" name="Picture 18"/>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335667" y="2596328"/>
            <a:ext cx="2461564" cy="3359544"/>
          </a:xfrm>
          <a:prstGeom prst="rect">
            <a:avLst/>
          </a:prstGeom>
        </p:spPr>
      </p:pic>
      <p:sp>
        <p:nvSpPr>
          <p:cNvPr id="20" name="TextBox 12"/>
          <p:cNvSpPr txBox="1"/>
          <p:nvPr/>
        </p:nvSpPr>
        <p:spPr>
          <a:xfrm>
            <a:off x="1085361" y="2074202"/>
            <a:ext cx="962175" cy="477054"/>
          </a:xfrm>
          <a:prstGeom prst="rect">
            <a:avLst/>
          </a:prstGeom>
          <a:solidFill>
            <a:srgbClr val="84A7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solidFill>
                  <a:schemeClr val="bg1"/>
                </a:solidFill>
                <a:latin typeface="Century Gothic" panose="020B0502020202020204" pitchFamily="34" charset="0"/>
              </a:rPr>
              <a:t>s</a:t>
            </a:r>
            <a:r>
              <a:rPr lang="en-US" sz="2500" dirty="0" smtClean="0">
                <a:solidFill>
                  <a:schemeClr val="bg1"/>
                </a:solidFill>
                <a:latin typeface="Century Gothic" panose="020B0502020202020204" pitchFamily="34" charset="0"/>
              </a:rPr>
              <a:t>orts</a:t>
            </a:r>
          </a:p>
        </p:txBody>
      </p:sp>
      <p:sp>
        <p:nvSpPr>
          <p:cNvPr id="21" name="TextBox 23"/>
          <p:cNvSpPr txBox="1"/>
          <p:nvPr/>
        </p:nvSpPr>
        <p:spPr>
          <a:xfrm>
            <a:off x="3897262" y="2074202"/>
            <a:ext cx="1450730" cy="477054"/>
          </a:xfrm>
          <a:prstGeom prst="rect">
            <a:avLst/>
          </a:prstGeom>
          <a:solidFill>
            <a:srgbClr val="84A7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solidFill>
                  <a:schemeClr val="bg1"/>
                </a:solidFill>
                <a:latin typeface="Century Gothic" panose="020B0502020202020204" pitchFamily="34" charset="0"/>
              </a:rPr>
              <a:t>c</a:t>
            </a:r>
            <a:r>
              <a:rPr lang="en-US" sz="2500" dirty="0" smtClean="0">
                <a:solidFill>
                  <a:schemeClr val="bg1"/>
                </a:solidFill>
                <a:latin typeface="Century Gothic" panose="020B0502020202020204" pitchFamily="34" charset="0"/>
              </a:rPr>
              <a:t>ollect</a:t>
            </a:r>
          </a:p>
        </p:txBody>
      </p:sp>
      <p:sp>
        <p:nvSpPr>
          <p:cNvPr id="22" name="TextBox 24"/>
          <p:cNvSpPr txBox="1"/>
          <p:nvPr/>
        </p:nvSpPr>
        <p:spPr>
          <a:xfrm>
            <a:off x="6840034" y="2074202"/>
            <a:ext cx="1808221" cy="477054"/>
          </a:xfrm>
          <a:prstGeom prst="rect">
            <a:avLst/>
          </a:prstGeom>
          <a:solidFill>
            <a:srgbClr val="84A7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solidFill>
                  <a:schemeClr val="bg1"/>
                </a:solidFill>
                <a:latin typeface="Century Gothic" panose="020B0502020202020204" pitchFamily="34" charset="0"/>
              </a:rPr>
              <a:t>t</a:t>
            </a:r>
            <a:r>
              <a:rPr lang="en-US" sz="2500" dirty="0" smtClean="0">
                <a:solidFill>
                  <a:schemeClr val="bg1"/>
                </a:solidFill>
                <a:latin typeface="Century Gothic" panose="020B0502020202020204" pitchFamily="34" charset="0"/>
              </a:rPr>
              <a:t>ransports</a:t>
            </a:r>
          </a:p>
        </p:txBody>
      </p:sp>
      <p:sp>
        <p:nvSpPr>
          <p:cNvPr id="23" name="TextBox 25"/>
          <p:cNvSpPr txBox="1"/>
          <p:nvPr/>
        </p:nvSpPr>
        <p:spPr>
          <a:xfrm>
            <a:off x="9803056" y="2074202"/>
            <a:ext cx="1808221" cy="477054"/>
          </a:xfrm>
          <a:prstGeom prst="rect">
            <a:avLst/>
          </a:prstGeom>
          <a:solidFill>
            <a:srgbClr val="84A7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solidFill>
                  <a:schemeClr val="bg1"/>
                </a:solidFill>
                <a:latin typeface="Century Gothic" panose="020B0502020202020204" pitchFamily="34" charset="0"/>
              </a:rPr>
              <a:t>p</a:t>
            </a:r>
            <a:r>
              <a:rPr lang="en-US" sz="2500" dirty="0" smtClean="0">
                <a:solidFill>
                  <a:schemeClr val="bg1"/>
                </a:solidFill>
                <a:latin typeface="Century Gothic" panose="020B0502020202020204" pitchFamily="34" charset="0"/>
              </a:rPr>
              <a:t>rocesses</a:t>
            </a:r>
          </a:p>
        </p:txBody>
      </p:sp>
    </p:spTree>
    <p:extLst>
      <p:ext uri="{BB962C8B-B14F-4D97-AF65-F5344CB8AC3E}">
        <p14:creationId xmlns:p14="http://schemas.microsoft.com/office/powerpoint/2010/main" val="27019949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01272" y="358950"/>
            <a:ext cx="10515600" cy="1325563"/>
          </a:xfrm>
        </p:spPr>
        <p:txBody>
          <a:bodyPr/>
          <a:lstStyle/>
          <a:p>
            <a:r>
              <a:rPr lang="en-US" b="1" dirty="0" smtClean="0"/>
              <a:t>Let’s Recycle!</a:t>
            </a:r>
            <a:br>
              <a:rPr lang="en-US" b="1" dirty="0" smtClean="0"/>
            </a:br>
            <a:r>
              <a:rPr lang="en-US" sz="3500" dirty="0" smtClean="0"/>
              <a:t>It takes </a:t>
            </a:r>
            <a:r>
              <a:rPr lang="en-US" sz="3500" i="1" dirty="0" smtClean="0"/>
              <a:t>teamwork</a:t>
            </a:r>
            <a:endParaRPr lang="en-US" sz="3500" i="1"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375161">
            <a:off x="2017450" y="3151774"/>
            <a:ext cx="2269951" cy="3140766"/>
          </a:xfrm>
          <a:prstGeom prst="rect">
            <a:avLst/>
          </a:prstGeom>
        </p:spPr>
      </p:pic>
      <p:sp>
        <p:nvSpPr>
          <p:cNvPr id="6" name="TextBox 14"/>
          <p:cNvSpPr txBox="1"/>
          <p:nvPr/>
        </p:nvSpPr>
        <p:spPr>
          <a:xfrm rot="21048338">
            <a:off x="720167" y="4490760"/>
            <a:ext cx="1832553" cy="461665"/>
          </a:xfrm>
          <a:prstGeom prst="rect">
            <a:avLst/>
          </a:prstGeom>
          <a:solidFill>
            <a:srgbClr val="84A75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chemeClr val="bg1"/>
                </a:solidFill>
              </a:rPr>
              <a:t>OPERATIONS</a:t>
            </a:r>
            <a:endParaRPr lang="en-US" sz="2400" b="1" dirty="0">
              <a:solidFill>
                <a:schemeClr val="bg1"/>
              </a:solidFill>
            </a:endParaRPr>
          </a:p>
        </p:txBody>
      </p:sp>
      <p:pic>
        <p:nvPicPr>
          <p:cNvPr id="7" name="Picture 6"/>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bwMode="auto">
          <a:xfrm rot="21328074">
            <a:off x="8020188" y="3329724"/>
            <a:ext cx="2891177" cy="2784867"/>
          </a:xfrm>
          <a:prstGeom prst="rect">
            <a:avLst/>
          </a:prstGeom>
          <a:ln w="127000" cap="rnd">
            <a:noFill/>
          </a:ln>
          <a:effectLst/>
          <a:extLst>
            <a:ext uri="{909E8E84-426E-40dd-AFC4-6F175D3DCCD1}">
              <a14:hiddenFill xmlns:a14="http://schemas.microsoft.com/office/drawing/2010/main">
                <a:solidFill>
                  <a:schemeClr val="accent1"/>
                </a:solidFill>
              </a14:hiddenFill>
            </a:ext>
          </a:extLst>
        </p:spPr>
      </p:pic>
      <p:pic>
        <p:nvPicPr>
          <p:cNvPr id="8" name="Picture 7"/>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bwMode="auto">
          <a:xfrm rot="388083">
            <a:off x="4735021" y="900321"/>
            <a:ext cx="3169575" cy="2231363"/>
          </a:xfrm>
          <a:prstGeom prst="rect">
            <a:avLst/>
          </a:prstGeom>
          <a:ln w="127000" cap="rnd">
            <a:noFill/>
          </a:ln>
          <a:effectLst/>
          <a:extLst>
            <a:ext uri="{909E8E84-426E-40dd-AFC4-6F175D3DCCD1}">
              <a14:hiddenFill xmlns:a14="http://schemas.microsoft.com/office/drawing/2010/main">
                <a:solidFill>
                  <a:schemeClr val="accent1"/>
                </a:solidFill>
              </a14:hiddenFill>
            </a:ext>
          </a:extLst>
        </p:spPr>
      </p:pic>
      <p:sp>
        <p:nvSpPr>
          <p:cNvPr id="9" name="Isosceles Triangle 8"/>
          <p:cNvSpPr/>
          <p:nvPr/>
        </p:nvSpPr>
        <p:spPr>
          <a:xfrm>
            <a:off x="5616886" y="4347320"/>
            <a:ext cx="1139687" cy="982489"/>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2"/>
          <p:cNvSpPr txBox="1"/>
          <p:nvPr/>
        </p:nvSpPr>
        <p:spPr>
          <a:xfrm>
            <a:off x="3375074" y="2178874"/>
            <a:ext cx="1747209" cy="461665"/>
          </a:xfrm>
          <a:prstGeom prst="rect">
            <a:avLst/>
          </a:prstGeom>
          <a:solidFill>
            <a:srgbClr val="84A75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chemeClr val="bg1"/>
                </a:solidFill>
              </a:rPr>
              <a:t>LEADERSHIP</a:t>
            </a:r>
            <a:endParaRPr lang="en-US" sz="2400" b="1" dirty="0">
              <a:solidFill>
                <a:schemeClr val="bg1"/>
              </a:solidFill>
            </a:endParaRPr>
          </a:p>
        </p:txBody>
      </p:sp>
      <p:sp>
        <p:nvSpPr>
          <p:cNvPr id="12" name="TextBox 13"/>
          <p:cNvSpPr txBox="1"/>
          <p:nvPr/>
        </p:nvSpPr>
        <p:spPr>
          <a:xfrm rot="839419">
            <a:off x="9850030" y="5883758"/>
            <a:ext cx="1699504" cy="461665"/>
          </a:xfrm>
          <a:prstGeom prst="rect">
            <a:avLst/>
          </a:prstGeom>
          <a:solidFill>
            <a:srgbClr val="84A75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chemeClr val="bg1"/>
                </a:solidFill>
              </a:rPr>
              <a:t>EDUCATION</a:t>
            </a:r>
            <a:endParaRPr lang="en-US" sz="2400" b="1" dirty="0">
              <a:solidFill>
                <a:schemeClr val="bg1"/>
              </a:solidFill>
            </a:endParaRPr>
          </a:p>
        </p:txBody>
      </p:sp>
      <p:pic>
        <p:nvPicPr>
          <p:cNvPr id="16" name="Picture 15" descr="http://www.clker.com/cliparts/i/I/o/a/D/t/recycle-symbol-md.png"/>
          <p:cNvPicPr>
            <a:picLocks noChangeAspect="1" noChangeArrowheads="1"/>
          </p:cNvPicPr>
          <p:nvPr/>
        </p:nvPicPr>
        <p:blipFill>
          <a:blip r:embed="rId8">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rot="3393292">
            <a:off x="4495025" y="3444065"/>
            <a:ext cx="3268449" cy="303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7915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31041" y="2249219"/>
            <a:ext cx="4507314" cy="3418114"/>
            <a:chOff x="541197" y="2172159"/>
            <a:chExt cx="4507314" cy="3418114"/>
          </a:xfrm>
        </p:grpSpPr>
        <p:sp>
          <p:nvSpPr>
            <p:cNvPr id="13" name="Oval 12"/>
            <p:cNvSpPr/>
            <p:nvPr/>
          </p:nvSpPr>
          <p:spPr>
            <a:xfrm>
              <a:off x="541197" y="2172159"/>
              <a:ext cx="4507314" cy="3418114"/>
            </a:xfrm>
            <a:prstGeom prst="ellipse">
              <a:avLst/>
            </a:prstGeom>
            <a:noFill/>
            <a:ln w="57150">
              <a:solidFill>
                <a:srgbClr val="F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1"/>
              <a:endCxn id="13" idx="5"/>
            </p:cNvCxnSpPr>
            <p:nvPr/>
          </p:nvCxnSpPr>
          <p:spPr>
            <a:xfrm>
              <a:off x="1201278" y="2672730"/>
              <a:ext cx="3187152" cy="2416972"/>
            </a:xfrm>
            <a:prstGeom prst="line">
              <a:avLst/>
            </a:prstGeom>
            <a:ln w="57150">
              <a:solidFill>
                <a:srgbClr val="FFD1D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3" idx="3"/>
              <a:endCxn id="13" idx="7"/>
            </p:cNvCxnSpPr>
            <p:nvPr/>
          </p:nvCxnSpPr>
          <p:spPr>
            <a:xfrm flipV="1">
              <a:off x="1201278" y="2672730"/>
              <a:ext cx="3187152" cy="2416972"/>
            </a:xfrm>
            <a:prstGeom prst="line">
              <a:avLst/>
            </a:prstGeom>
            <a:ln w="57150">
              <a:solidFill>
                <a:srgbClr val="FFD1D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69273" y="89021"/>
            <a:ext cx="10515600" cy="1325563"/>
          </a:xfrm>
        </p:spPr>
        <p:txBody>
          <a:bodyPr/>
          <a:lstStyle/>
          <a:p>
            <a:r>
              <a:rPr lang="en-US" dirty="0" smtClean="0">
                <a:solidFill>
                  <a:srgbClr val="374CA0"/>
                </a:solidFill>
              </a:rPr>
              <a:t>Let’s Recycle in our </a:t>
            </a:r>
            <a:r>
              <a:rPr lang="en-US" b="1" dirty="0" smtClean="0">
                <a:solidFill>
                  <a:srgbClr val="374CA0"/>
                </a:solidFill>
              </a:rPr>
              <a:t>Classrooms + Offices</a:t>
            </a:r>
            <a:r>
              <a:rPr lang="en-US" dirty="0" smtClean="0">
                <a:solidFill>
                  <a:srgbClr val="374CA0"/>
                </a:solidFill>
              </a:rPr>
              <a:t>: </a:t>
            </a:r>
            <a:br>
              <a:rPr lang="en-US" dirty="0" smtClean="0">
                <a:solidFill>
                  <a:srgbClr val="374CA0"/>
                </a:solidFill>
              </a:rPr>
            </a:br>
            <a:r>
              <a:rPr lang="en-US" sz="3500" b="1" i="1" dirty="0" smtClean="0"/>
              <a:t>Paper Recycling Only</a:t>
            </a:r>
            <a:endParaRPr lang="en-US" sz="3500" b="1" i="1" dirty="0"/>
          </a:p>
        </p:txBody>
      </p: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2000"/>
                    </a14:imgEffect>
                  </a14:imgLayer>
                </a14:imgProps>
              </a:ext>
              <a:ext uri="{28A0092B-C50C-407E-A947-70E740481C1C}">
                <a14:useLocalDpi xmlns:a14="http://schemas.microsoft.com/office/drawing/2010/main"/>
              </a:ext>
            </a:extLst>
          </a:blip>
          <a:srcRect/>
          <a:stretch/>
        </p:blipFill>
        <p:spPr>
          <a:xfrm>
            <a:off x="5892090" y="2388778"/>
            <a:ext cx="2838734" cy="3168284"/>
          </a:xfrm>
          <a:prstGeom prst="rect">
            <a:avLst/>
          </a:prstGeom>
          <a:ln w="12700">
            <a:noFill/>
          </a:ln>
        </p:spPr>
      </p:pic>
      <p:pic>
        <p:nvPicPr>
          <p:cNvPr id="6" name="Picture 5"/>
          <p:cNvPicPr>
            <a:picLocks/>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9032670" y="1495769"/>
            <a:ext cx="2516210" cy="2156168"/>
          </a:xfrm>
          <a:prstGeom prst="rect">
            <a:avLst/>
          </a:prstGeom>
          <a:ln w="12700">
            <a:noFill/>
          </a:ln>
        </p:spPr>
      </p:pic>
      <p:pic>
        <p:nvPicPr>
          <p:cNvPr id="4" name="Picture 3"/>
          <p:cNvPicPr>
            <a:picLocks/>
          </p:cNvPicPr>
          <p:nvPr/>
        </p:nvPicPr>
        <p:blipFill>
          <a:blip r:embed="rId7" cstate="print">
            <a:extLst>
              <a:ext uri="{28A0092B-C50C-407E-A947-70E740481C1C}">
                <a14:useLocalDpi xmlns:a14="http://schemas.microsoft.com/office/drawing/2010/main"/>
              </a:ext>
            </a:extLst>
          </a:blip>
          <a:stretch>
            <a:fillRect/>
          </a:stretch>
        </p:blipFill>
        <p:spPr>
          <a:xfrm>
            <a:off x="9164477" y="4507965"/>
            <a:ext cx="2384403" cy="2058955"/>
          </a:xfrm>
          <a:prstGeom prst="rect">
            <a:avLst/>
          </a:prstGeom>
          <a:ln w="12700">
            <a:noFill/>
          </a:ln>
        </p:spPr>
      </p:pic>
      <p:sp>
        <p:nvSpPr>
          <p:cNvPr id="7" name="Rectangle 6"/>
          <p:cNvSpPr/>
          <p:nvPr/>
        </p:nvSpPr>
        <p:spPr>
          <a:xfrm>
            <a:off x="5195391" y="5667333"/>
            <a:ext cx="4814250" cy="830997"/>
          </a:xfrm>
          <a:prstGeom prst="rect">
            <a:avLst/>
          </a:prstGeom>
          <a:solidFill>
            <a:srgbClr val="374CA0"/>
          </a:solidFill>
          <a:ln>
            <a:solidFill>
              <a:schemeClr val="bg1"/>
            </a:solidFill>
          </a:ln>
        </p:spPr>
        <p:txBody>
          <a:bodyPr wrap="square">
            <a:spAutoFit/>
          </a:bodyPr>
          <a:lstStyle/>
          <a:p>
            <a:pPr algn="ctr"/>
            <a:r>
              <a:rPr lang="en-US" sz="1600" dirty="0">
                <a:solidFill>
                  <a:schemeClr val="bg1"/>
                </a:solidFill>
                <a:latin typeface="Century Gothic" panose="020B0502020202020204" pitchFamily="34" charset="0"/>
              </a:rPr>
              <a:t>Classrooms and offices should have a </a:t>
            </a:r>
            <a:r>
              <a:rPr lang="en-US" sz="1600" b="1" dirty="0">
                <a:solidFill>
                  <a:schemeClr val="bg1"/>
                </a:solidFill>
                <a:latin typeface="Century Gothic" panose="020B0502020202020204" pitchFamily="34" charset="0"/>
              </a:rPr>
              <a:t>blue bin labeled for PAPER ONLY </a:t>
            </a:r>
            <a:r>
              <a:rPr lang="en-US" sz="1600" dirty="0">
                <a:solidFill>
                  <a:schemeClr val="bg1"/>
                </a:solidFill>
                <a:latin typeface="Century Gothic" panose="020B0502020202020204" pitchFamily="34" charset="0"/>
              </a:rPr>
              <a:t>and a </a:t>
            </a:r>
            <a:r>
              <a:rPr lang="en-US" sz="1600" b="1" dirty="0">
                <a:solidFill>
                  <a:schemeClr val="bg1"/>
                </a:solidFill>
                <a:latin typeface="Century Gothic" panose="020B0502020202020204" pitchFamily="34" charset="0"/>
              </a:rPr>
              <a:t>black bin for </a:t>
            </a:r>
            <a:r>
              <a:rPr lang="en-US" sz="1600" b="1" dirty="0" smtClean="0">
                <a:solidFill>
                  <a:schemeClr val="bg1"/>
                </a:solidFill>
                <a:latin typeface="Century Gothic" panose="020B0502020202020204" pitchFamily="34" charset="0"/>
              </a:rPr>
              <a:t>trash</a:t>
            </a:r>
            <a:endParaRPr lang="en-US" sz="1600" dirty="0">
              <a:solidFill>
                <a:schemeClr val="bg1"/>
              </a:solidFill>
              <a:latin typeface="Century Gothic" panose="020B0502020202020204" pitchFamily="34" charset="0"/>
            </a:endParaRPr>
          </a:p>
        </p:txBody>
      </p:sp>
      <p:sp>
        <p:nvSpPr>
          <p:cNvPr id="9" name="Rectangle 8"/>
          <p:cNvSpPr/>
          <p:nvPr/>
        </p:nvSpPr>
        <p:spPr>
          <a:xfrm>
            <a:off x="6890320" y="3794779"/>
            <a:ext cx="5060682" cy="584775"/>
          </a:xfrm>
          <a:prstGeom prst="rect">
            <a:avLst/>
          </a:prstGeom>
          <a:solidFill>
            <a:srgbClr val="374CA0"/>
          </a:solidFill>
          <a:ln>
            <a:solidFill>
              <a:schemeClr val="bg1"/>
            </a:solidFill>
          </a:ln>
        </p:spPr>
        <p:txBody>
          <a:bodyPr wrap="square">
            <a:spAutoFit/>
          </a:bodyPr>
          <a:lstStyle/>
          <a:p>
            <a:pPr algn="ctr"/>
            <a:r>
              <a:rPr lang="en-US" sz="1600" dirty="0" smtClean="0">
                <a:solidFill>
                  <a:schemeClr val="bg1"/>
                </a:solidFill>
                <a:latin typeface="Century Gothic" panose="020B0502020202020204" pitchFamily="34" charset="0"/>
              </a:rPr>
              <a:t>Teachers </a:t>
            </a:r>
            <a:r>
              <a:rPr lang="en-US" sz="1600" dirty="0">
                <a:solidFill>
                  <a:schemeClr val="bg1"/>
                </a:solidFill>
                <a:latin typeface="Century Gothic" panose="020B0502020202020204" pitchFamily="34" charset="0"/>
              </a:rPr>
              <a:t>are responsible for ensuring students in their classroom sort </a:t>
            </a:r>
            <a:r>
              <a:rPr lang="en-US" sz="1600" dirty="0" smtClean="0">
                <a:solidFill>
                  <a:schemeClr val="bg1"/>
                </a:solidFill>
                <a:latin typeface="Century Gothic" panose="020B0502020202020204" pitchFamily="34" charset="0"/>
              </a:rPr>
              <a:t>properly</a:t>
            </a:r>
            <a:endParaRPr lang="en-US" sz="1600" dirty="0">
              <a:solidFill>
                <a:schemeClr val="bg1"/>
              </a:solidFill>
              <a:latin typeface="Century Gothic" panose="020B0502020202020204" pitchFamily="34" charset="0"/>
            </a:endParaRPr>
          </a:p>
        </p:txBody>
      </p:sp>
      <p:sp>
        <p:nvSpPr>
          <p:cNvPr id="10" name="Rectangle 9"/>
          <p:cNvSpPr/>
          <p:nvPr/>
        </p:nvSpPr>
        <p:spPr>
          <a:xfrm>
            <a:off x="5195391" y="1614104"/>
            <a:ext cx="4681359" cy="338554"/>
          </a:xfrm>
          <a:prstGeom prst="rect">
            <a:avLst/>
          </a:prstGeom>
          <a:solidFill>
            <a:srgbClr val="374CA0"/>
          </a:solidFill>
          <a:ln>
            <a:solidFill>
              <a:schemeClr val="bg1"/>
            </a:solidFill>
          </a:ln>
        </p:spPr>
        <p:txBody>
          <a:bodyPr wrap="square">
            <a:spAutoFit/>
          </a:bodyPr>
          <a:lstStyle/>
          <a:p>
            <a:pPr algn="ctr"/>
            <a:r>
              <a:rPr lang="en-US" sz="1600" dirty="0" smtClean="0">
                <a:solidFill>
                  <a:schemeClr val="bg1"/>
                </a:solidFill>
                <a:latin typeface="Century Gothic" panose="020B0502020202020204" pitchFamily="34" charset="0"/>
              </a:rPr>
              <a:t>Use </a:t>
            </a:r>
            <a:r>
              <a:rPr lang="en-US" sz="1600" dirty="0">
                <a:solidFill>
                  <a:schemeClr val="bg1"/>
                </a:solidFill>
                <a:latin typeface="Century Gothic" panose="020B0502020202020204" pitchFamily="34" charset="0"/>
              </a:rPr>
              <a:t>BLUE bins for </a:t>
            </a:r>
            <a:r>
              <a:rPr lang="en-US" sz="1600" b="1" dirty="0">
                <a:solidFill>
                  <a:schemeClr val="bg1"/>
                </a:solidFill>
                <a:latin typeface="Century Gothic" panose="020B0502020202020204" pitchFamily="34" charset="0"/>
              </a:rPr>
              <a:t>clean, dry paper </a:t>
            </a:r>
            <a:r>
              <a:rPr lang="en-US" sz="1600" b="1" dirty="0" smtClean="0">
                <a:solidFill>
                  <a:schemeClr val="bg1"/>
                </a:solidFill>
                <a:latin typeface="Century Gothic" panose="020B0502020202020204" pitchFamily="34" charset="0"/>
              </a:rPr>
              <a:t>only</a:t>
            </a:r>
            <a:endParaRPr lang="en-US" sz="1600" dirty="0">
              <a:solidFill>
                <a:schemeClr val="bg1"/>
              </a:solidFill>
              <a:latin typeface="Century Gothic" panose="020B0502020202020204" pitchFamily="34" charset="0"/>
            </a:endParaRPr>
          </a:p>
        </p:txBody>
      </p:sp>
      <p:sp>
        <p:nvSpPr>
          <p:cNvPr id="8" name="Rectangle 7"/>
          <p:cNvSpPr/>
          <p:nvPr/>
        </p:nvSpPr>
        <p:spPr>
          <a:xfrm>
            <a:off x="1124211" y="3299073"/>
            <a:ext cx="3320974" cy="1815882"/>
          </a:xfrm>
          <a:prstGeom prst="rect">
            <a:avLst/>
          </a:prstGeom>
        </p:spPr>
        <p:txBody>
          <a:bodyPr wrap="square" numCol="2">
            <a:spAutoFit/>
          </a:bodyPr>
          <a:lstStyle/>
          <a:p>
            <a:pPr marL="285750" indent="-285750">
              <a:buFont typeface="Arial" panose="020B0604020202020204" pitchFamily="34" charset="0"/>
              <a:buChar char="•"/>
            </a:pPr>
            <a:r>
              <a:rPr lang="en-US" sz="1600" b="1" dirty="0" smtClean="0">
                <a:solidFill>
                  <a:srgbClr val="C00000"/>
                </a:solidFill>
                <a:latin typeface="Century Gothic" panose="020B0502020202020204" pitchFamily="34" charset="0"/>
              </a:rPr>
              <a:t>Tissues</a:t>
            </a:r>
          </a:p>
          <a:p>
            <a:pPr marL="285750" indent="-285750">
              <a:buFont typeface="Arial" panose="020B0604020202020204" pitchFamily="34" charset="0"/>
              <a:buChar char="•"/>
            </a:pPr>
            <a:r>
              <a:rPr lang="en-US" sz="1600" b="1" dirty="0" smtClean="0">
                <a:solidFill>
                  <a:srgbClr val="C00000"/>
                </a:solidFill>
                <a:latin typeface="Century Gothic" panose="020B0502020202020204" pitchFamily="34" charset="0"/>
              </a:rPr>
              <a:t>Napkins</a:t>
            </a:r>
          </a:p>
          <a:p>
            <a:pPr marL="285750" indent="-285750">
              <a:buFont typeface="Arial" panose="020B0604020202020204" pitchFamily="34" charset="0"/>
              <a:buChar char="•"/>
            </a:pPr>
            <a:r>
              <a:rPr lang="en-US" sz="1600" b="1" dirty="0" smtClean="0">
                <a:solidFill>
                  <a:srgbClr val="C00000"/>
                </a:solidFill>
                <a:latin typeface="Century Gothic" panose="020B0502020202020204" pitchFamily="34" charset="0"/>
              </a:rPr>
              <a:t>Paper towels</a:t>
            </a:r>
          </a:p>
          <a:p>
            <a:pPr marL="285750" indent="-285750">
              <a:buFont typeface="Arial" panose="020B0604020202020204" pitchFamily="34" charset="0"/>
              <a:buChar char="•"/>
            </a:pPr>
            <a:r>
              <a:rPr lang="en-US" sz="1600" b="1" dirty="0" smtClean="0">
                <a:solidFill>
                  <a:srgbClr val="C00000"/>
                </a:solidFill>
                <a:latin typeface="Century Gothic" panose="020B0502020202020204" pitchFamily="34" charset="0"/>
              </a:rPr>
              <a:t>Cafeteria trays</a:t>
            </a:r>
          </a:p>
          <a:p>
            <a:pPr marL="285750" indent="-285750">
              <a:buFont typeface="Arial" panose="020B0604020202020204" pitchFamily="34" charset="0"/>
              <a:buChar char="•"/>
            </a:pPr>
            <a:r>
              <a:rPr lang="en-US" sz="1600" b="1" dirty="0" smtClean="0">
                <a:solidFill>
                  <a:srgbClr val="C00000"/>
                </a:solidFill>
                <a:latin typeface="Century Gothic" panose="020B0502020202020204" pitchFamily="34" charset="0"/>
              </a:rPr>
              <a:t>Greasy paper</a:t>
            </a:r>
          </a:p>
          <a:p>
            <a:pPr marL="285750" indent="-285750">
              <a:buFont typeface="Arial" panose="020B0604020202020204" pitchFamily="34" charset="0"/>
              <a:buChar char="•"/>
            </a:pPr>
            <a:r>
              <a:rPr lang="en-US" sz="1600" b="1" dirty="0" smtClean="0">
                <a:solidFill>
                  <a:srgbClr val="C00000"/>
                </a:solidFill>
                <a:latin typeface="Century Gothic" panose="020B0502020202020204" pitchFamily="34" charset="0"/>
              </a:rPr>
              <a:t>Milk cartons</a:t>
            </a:r>
          </a:p>
          <a:p>
            <a:pPr marL="285750" indent="-285750">
              <a:buFont typeface="Arial" panose="020B0604020202020204" pitchFamily="34" charset="0"/>
              <a:buChar char="•"/>
            </a:pPr>
            <a:r>
              <a:rPr lang="en-US" sz="1600" b="1" dirty="0" smtClean="0">
                <a:solidFill>
                  <a:srgbClr val="C00000"/>
                </a:solidFill>
                <a:latin typeface="Century Gothic" panose="020B0502020202020204" pitchFamily="34" charset="0"/>
              </a:rPr>
              <a:t>Food Waste</a:t>
            </a:r>
          </a:p>
          <a:p>
            <a:pPr marL="285750" indent="-285750">
              <a:buFont typeface="Arial" panose="020B0604020202020204" pitchFamily="34" charset="0"/>
              <a:buChar char="•"/>
            </a:pPr>
            <a:r>
              <a:rPr lang="en-US" sz="1600" b="1" dirty="0" smtClean="0">
                <a:solidFill>
                  <a:srgbClr val="C00000"/>
                </a:solidFill>
                <a:latin typeface="Century Gothic" panose="020B0502020202020204" pitchFamily="34" charset="0"/>
              </a:rPr>
              <a:t>Plastics</a:t>
            </a:r>
          </a:p>
          <a:p>
            <a:pPr marL="285750" indent="-285750">
              <a:buFont typeface="Arial" panose="020B0604020202020204" pitchFamily="34" charset="0"/>
              <a:buChar char="•"/>
            </a:pPr>
            <a:r>
              <a:rPr lang="en-US" sz="1600" b="1" dirty="0" smtClean="0">
                <a:solidFill>
                  <a:srgbClr val="C00000"/>
                </a:solidFill>
                <a:latin typeface="Century Gothic" panose="020B0502020202020204" pitchFamily="34" charset="0"/>
              </a:rPr>
              <a:t>Glass</a:t>
            </a:r>
          </a:p>
          <a:p>
            <a:pPr marL="285750" indent="-285750">
              <a:buFont typeface="Arial" panose="020B0604020202020204" pitchFamily="34" charset="0"/>
              <a:buChar char="•"/>
            </a:pPr>
            <a:r>
              <a:rPr lang="en-US" sz="1600" b="1" dirty="0" smtClean="0">
                <a:solidFill>
                  <a:srgbClr val="C00000"/>
                </a:solidFill>
                <a:latin typeface="Century Gothic" panose="020B0502020202020204" pitchFamily="34" charset="0"/>
              </a:rPr>
              <a:t>Metal</a:t>
            </a:r>
          </a:p>
          <a:p>
            <a:endParaRPr lang="en-US" sz="1600" b="1" dirty="0" smtClean="0">
              <a:latin typeface="Century Gothic" panose="020B0502020202020204" pitchFamily="34" charset="0"/>
            </a:endParaRPr>
          </a:p>
        </p:txBody>
      </p:sp>
      <p:sp>
        <p:nvSpPr>
          <p:cNvPr id="11" name="TextBox 10"/>
          <p:cNvSpPr txBox="1"/>
          <p:nvPr/>
        </p:nvSpPr>
        <p:spPr>
          <a:xfrm rot="21221218">
            <a:off x="301761" y="2482571"/>
            <a:ext cx="5218095" cy="369332"/>
          </a:xfrm>
          <a:prstGeom prst="rect">
            <a:avLst/>
          </a:prstGeom>
          <a:solidFill>
            <a:srgbClr val="C00000"/>
          </a:solidFill>
        </p:spPr>
        <p:txBody>
          <a:bodyPr wrap="none" rtlCol="0">
            <a:spAutoFit/>
          </a:bodyPr>
          <a:lstStyle/>
          <a:p>
            <a:r>
              <a:rPr lang="en-US" dirty="0" smtClean="0">
                <a:solidFill>
                  <a:schemeClr val="bg1"/>
                </a:solidFill>
                <a:latin typeface="Century Gothic" panose="020B0502020202020204" pitchFamily="34" charset="0"/>
              </a:rPr>
              <a:t>These things do NOT belong in the paper bin:</a:t>
            </a: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881057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733" y="31531"/>
            <a:ext cx="10515600" cy="1119168"/>
          </a:xfrm>
        </p:spPr>
        <p:txBody>
          <a:bodyPr anchor="ctr">
            <a:normAutofit fontScale="90000"/>
          </a:bodyPr>
          <a:lstStyle/>
          <a:p>
            <a:r>
              <a:rPr lang="en-US" dirty="0" smtClean="0">
                <a:solidFill>
                  <a:srgbClr val="374CA0"/>
                </a:solidFill>
              </a:rPr>
              <a:t>Let’s Recycle in our </a:t>
            </a:r>
            <a:r>
              <a:rPr lang="en-US" b="1" dirty="0" smtClean="0">
                <a:solidFill>
                  <a:srgbClr val="374CA0"/>
                </a:solidFill>
              </a:rPr>
              <a:t>Common Areas</a:t>
            </a:r>
            <a:r>
              <a:rPr lang="en-US" dirty="0" smtClean="0">
                <a:solidFill>
                  <a:srgbClr val="374CA0"/>
                </a:solidFill>
              </a:rPr>
              <a:t>: </a:t>
            </a:r>
            <a:br>
              <a:rPr lang="en-US" dirty="0" smtClean="0">
                <a:solidFill>
                  <a:srgbClr val="374CA0"/>
                </a:solidFill>
              </a:rPr>
            </a:br>
            <a:r>
              <a:rPr lang="en-US" sz="3900" i="1" dirty="0" smtClean="0"/>
              <a:t>Paper + Mixed Recycling</a:t>
            </a:r>
            <a:endParaRPr lang="en-US" sz="3900" i="1" dirty="0"/>
          </a:p>
        </p:txBody>
      </p:sp>
      <p:sp>
        <p:nvSpPr>
          <p:cNvPr id="6" name="Content Placeholder 2"/>
          <p:cNvSpPr txBox="1">
            <a:spLocks noGrp="1"/>
          </p:cNvSpPr>
          <p:nvPr>
            <p:ph idx="4294967295"/>
          </p:nvPr>
        </p:nvSpPr>
        <p:spPr>
          <a:xfrm>
            <a:off x="1138087" y="4024003"/>
            <a:ext cx="10562634" cy="288301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374CA0"/>
              </a:buClr>
            </a:pPr>
            <a:r>
              <a:rPr lang="en-US" sz="1800" dirty="0" smtClean="0">
                <a:latin typeface="Century Gothic" panose="020B0502020202020204" pitchFamily="34" charset="0"/>
              </a:rPr>
              <a:t>Common areas should have a </a:t>
            </a:r>
            <a:r>
              <a:rPr lang="en-US" sz="1800" b="1" dirty="0" smtClean="0">
                <a:solidFill>
                  <a:srgbClr val="374CA0"/>
                </a:solidFill>
                <a:latin typeface="Century Gothic" panose="020B0502020202020204" pitchFamily="34" charset="0"/>
              </a:rPr>
              <a:t>blue bin labeled for PAPER ONLY, a blue bin labeled for BOTTLES and CANS, </a:t>
            </a:r>
            <a:r>
              <a:rPr lang="en-US" sz="1800" dirty="0" smtClean="0">
                <a:latin typeface="Century Gothic" panose="020B0502020202020204" pitchFamily="34" charset="0"/>
              </a:rPr>
              <a:t>and a </a:t>
            </a:r>
            <a:r>
              <a:rPr lang="en-US" sz="1800" b="1" dirty="0" smtClean="0">
                <a:latin typeface="Century Gothic" panose="020B0502020202020204" pitchFamily="34" charset="0"/>
              </a:rPr>
              <a:t>black bin for trash</a:t>
            </a:r>
            <a:r>
              <a:rPr lang="en-US" sz="1800" dirty="0" smtClean="0">
                <a:latin typeface="Century Gothic" panose="020B0502020202020204" pitchFamily="34" charset="0"/>
              </a:rPr>
              <a:t>.</a:t>
            </a:r>
          </a:p>
          <a:p>
            <a:pPr>
              <a:buClr>
                <a:srgbClr val="374CA0"/>
              </a:buClr>
            </a:pPr>
            <a:r>
              <a:rPr lang="en-US" sz="1800" dirty="0" smtClean="0">
                <a:latin typeface="Century Gothic" panose="020B0502020202020204" pitchFamily="34" charset="0"/>
              </a:rPr>
              <a:t>Empty food and beverage containers should before recycling them.</a:t>
            </a:r>
          </a:p>
          <a:p>
            <a:pPr>
              <a:buClr>
                <a:srgbClr val="374CA0"/>
              </a:buClr>
            </a:pPr>
            <a:r>
              <a:rPr lang="en-US" sz="1800" dirty="0" smtClean="0">
                <a:latin typeface="Century Gothic" panose="020B0502020202020204" pitchFamily="34" charset="0"/>
              </a:rPr>
              <a:t>Recycle items according to labels on bins.</a:t>
            </a:r>
          </a:p>
          <a:p>
            <a:pPr>
              <a:buClr>
                <a:srgbClr val="374CA0"/>
              </a:buClr>
            </a:pPr>
            <a:r>
              <a:rPr lang="en-US" sz="1800" dirty="0" smtClean="0">
                <a:latin typeface="Century Gothic" panose="020B0502020202020204" pitchFamily="34" charset="0"/>
              </a:rPr>
              <a:t>Remember that </a:t>
            </a:r>
            <a:r>
              <a:rPr lang="en-US" sz="1800" b="1" dirty="0" smtClean="0">
                <a:latin typeface="Century Gothic" panose="020B0502020202020204" pitchFamily="34" charset="0"/>
              </a:rPr>
              <a:t>plastic films</a:t>
            </a:r>
            <a:r>
              <a:rPr lang="en-US" sz="1800" dirty="0" smtClean="0">
                <a:latin typeface="Century Gothic" panose="020B0502020202020204" pitchFamily="34" charset="0"/>
              </a:rPr>
              <a:t> (e.g. grocery bags and sandwich bags) are </a:t>
            </a:r>
            <a:r>
              <a:rPr lang="en-US" sz="1800" b="1" dirty="0" smtClean="0">
                <a:latin typeface="Century Gothic" panose="020B0502020202020204" pitchFamily="34" charset="0"/>
              </a:rPr>
              <a:t>not recyclable.</a:t>
            </a:r>
            <a:endParaRPr lang="en-US" sz="1400" dirty="0" smtClean="0">
              <a:solidFill>
                <a:srgbClr val="C00000"/>
              </a:solidFill>
              <a:latin typeface="Century Gothic" panose="020B0502020202020204" pitchFamily="34" charset="0"/>
            </a:endParaRPr>
          </a:p>
          <a:p>
            <a:endParaRPr lang="en-US" sz="1800" dirty="0" smtClean="0">
              <a:latin typeface="Century Gothic" panose="020B0502020202020204" pitchFamily="34" charset="0"/>
            </a:endParaRPr>
          </a:p>
          <a:p>
            <a:endParaRPr lang="en-US" sz="1800" dirty="0">
              <a:latin typeface="Century Gothic" panose="020B0502020202020204" pitchFamily="34" charset="0"/>
            </a:endParaRPr>
          </a:p>
        </p:txBody>
      </p:sp>
      <p:grpSp>
        <p:nvGrpSpPr>
          <p:cNvPr id="8" name="Group 7"/>
          <p:cNvGrpSpPr/>
          <p:nvPr/>
        </p:nvGrpSpPr>
        <p:grpSpPr>
          <a:xfrm>
            <a:off x="1138087" y="1455135"/>
            <a:ext cx="9915827" cy="2209800"/>
            <a:chOff x="1144778" y="1192375"/>
            <a:chExt cx="9915827" cy="2209800"/>
          </a:xfrm>
        </p:grpSpPr>
        <p:pic>
          <p:nvPicPr>
            <p:cNvPr id="4" name="Content Placeholder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a:off x="4640922" y="1192375"/>
              <a:ext cx="3314700" cy="2209800"/>
            </a:xfrm>
            <a:prstGeom prst="rect">
              <a:avLst/>
            </a:prstGeom>
            <a:ln w="12700">
              <a:solidFill>
                <a:schemeClr val="bg1"/>
              </a:solidFill>
            </a:ln>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144778" y="1192376"/>
              <a:ext cx="3337560" cy="2209799"/>
            </a:xfrm>
            <a:prstGeom prst="rect">
              <a:avLst/>
            </a:prstGeom>
            <a:ln w="12700">
              <a:solidFill>
                <a:schemeClr val="bg1"/>
              </a:solidFill>
            </a:ln>
          </p:spPr>
        </p:pic>
        <p:pic>
          <p:nvPicPr>
            <p:cNvPr id="3" name="Picture 2"/>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3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8114206" y="1192376"/>
              <a:ext cx="2946399" cy="2209799"/>
            </a:xfrm>
            <a:prstGeom prst="rect">
              <a:avLst/>
            </a:prstGeom>
          </p:spPr>
        </p:pic>
      </p:grpSp>
    </p:spTree>
    <p:extLst>
      <p:ext uri="{BB962C8B-B14F-4D97-AF65-F5344CB8AC3E}">
        <p14:creationId xmlns:p14="http://schemas.microsoft.com/office/powerpoint/2010/main" val="20304320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74CA0"/>
                </a:solidFill>
              </a:rPr>
              <a:t>Let’s Recycle in our</a:t>
            </a:r>
            <a:r>
              <a:rPr lang="en-US" b="1" dirty="0" smtClean="0">
                <a:solidFill>
                  <a:srgbClr val="374CA0"/>
                </a:solidFill>
              </a:rPr>
              <a:t> Cafeteria</a:t>
            </a:r>
            <a:r>
              <a:rPr lang="en-US" dirty="0" smtClean="0">
                <a:solidFill>
                  <a:srgbClr val="374CA0"/>
                </a:solidFill>
              </a:rPr>
              <a:t>:</a:t>
            </a:r>
            <a:br>
              <a:rPr lang="en-US" dirty="0" smtClean="0">
                <a:solidFill>
                  <a:srgbClr val="374CA0"/>
                </a:solidFill>
              </a:rPr>
            </a:br>
            <a:r>
              <a:rPr lang="en-US" sz="3500" i="1" dirty="0" smtClean="0"/>
              <a:t>Organics + Mixed Recycling</a:t>
            </a:r>
            <a:endParaRPr lang="en-US" sz="3500" i="1" dirty="0"/>
          </a:p>
        </p:txBody>
      </p:sp>
      <p:grpSp>
        <p:nvGrpSpPr>
          <p:cNvPr id="7" name="Group 6"/>
          <p:cNvGrpSpPr/>
          <p:nvPr/>
        </p:nvGrpSpPr>
        <p:grpSpPr>
          <a:xfrm>
            <a:off x="501069" y="2498302"/>
            <a:ext cx="11189863" cy="3876353"/>
            <a:chOff x="665566" y="2498302"/>
            <a:chExt cx="11189863" cy="3876353"/>
          </a:xfrm>
        </p:grpSpPr>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a:ext>
              </a:extLst>
            </a:blip>
            <a:srcRect/>
            <a:stretch/>
          </p:blipFill>
          <p:spPr>
            <a:xfrm>
              <a:off x="665566" y="3416168"/>
              <a:ext cx="3750039" cy="2251841"/>
            </a:xfrm>
            <a:prstGeom prst="rect">
              <a:avLst/>
            </a:prstGeom>
            <a:ln w="12700">
              <a:noFill/>
            </a:ln>
          </p:spPr>
        </p:pic>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tretch>
              <a:fillRect/>
            </a:stretch>
          </p:blipFill>
          <p:spPr>
            <a:xfrm>
              <a:off x="8113985" y="3215860"/>
              <a:ext cx="3741444" cy="2671746"/>
            </a:xfrm>
            <a:prstGeom prst="rect">
              <a:avLst/>
            </a:prstGeom>
            <a:ln w="12700">
              <a:noFill/>
            </a:ln>
          </p:spPr>
        </p:pic>
        <p:pic>
          <p:nvPicPr>
            <p:cNvPr id="5" name="Picture 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453496" y="2498302"/>
              <a:ext cx="3622597" cy="3876353"/>
            </a:xfrm>
            <a:prstGeom prst="rect">
              <a:avLst/>
            </a:prstGeom>
          </p:spPr>
        </p:pic>
      </p:grpSp>
      <p:sp>
        <p:nvSpPr>
          <p:cNvPr id="6" name="TextBox 5"/>
          <p:cNvSpPr txBox="1"/>
          <p:nvPr/>
        </p:nvSpPr>
        <p:spPr>
          <a:xfrm>
            <a:off x="3010059" y="1428207"/>
            <a:ext cx="6171882" cy="461665"/>
          </a:xfrm>
          <a:prstGeom prst="rect">
            <a:avLst/>
          </a:prstGeom>
          <a:solidFill>
            <a:srgbClr val="374CA0"/>
          </a:solidFill>
        </p:spPr>
        <p:txBody>
          <a:bodyPr wrap="none" rtlCol="0">
            <a:spAutoFit/>
          </a:bodyPr>
          <a:lstStyle/>
          <a:p>
            <a:r>
              <a:rPr lang="en-US" sz="2400" dirty="0" smtClean="0">
                <a:solidFill>
                  <a:schemeClr val="bg1"/>
                </a:solidFill>
                <a:latin typeface="Century Gothic" panose="020B0502020202020204" pitchFamily="34" charset="0"/>
              </a:rPr>
              <a:t>Why should we recycle in our cafeteria?</a:t>
            </a:r>
            <a:endParaRPr lang="en-US" sz="2400" dirty="0">
              <a:solidFill>
                <a:schemeClr val="bg1"/>
              </a:solidFill>
              <a:latin typeface="Century Gothic" panose="020B0502020202020204" pitchFamily="34" charset="0"/>
            </a:endParaRPr>
          </a:p>
        </p:txBody>
      </p:sp>
      <p:sp>
        <p:nvSpPr>
          <p:cNvPr id="8" name="TextBox 7"/>
          <p:cNvSpPr txBox="1"/>
          <p:nvPr/>
        </p:nvSpPr>
        <p:spPr>
          <a:xfrm>
            <a:off x="1970511" y="2091200"/>
            <a:ext cx="8250977" cy="461665"/>
          </a:xfrm>
          <a:prstGeom prst="rect">
            <a:avLst/>
          </a:prstGeom>
          <a:noFill/>
        </p:spPr>
        <p:txBody>
          <a:bodyPr wrap="none" rtlCol="0">
            <a:spAutoFit/>
          </a:bodyPr>
          <a:lstStyle/>
          <a:p>
            <a:r>
              <a:rPr lang="en-US" sz="2400" b="1" dirty="0" smtClean="0">
                <a:solidFill>
                  <a:srgbClr val="C00000"/>
                </a:solidFill>
                <a:latin typeface="Century Gothic" panose="020B0502020202020204" pitchFamily="34" charset="0"/>
              </a:rPr>
              <a:t>More than 75% of waste in the cafeteria is recyclable. </a:t>
            </a:r>
            <a:endParaRPr lang="en-US" sz="24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301033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3464"/>
            <a:ext cx="10515600" cy="1325563"/>
          </a:xfrm>
        </p:spPr>
        <p:txBody>
          <a:bodyPr/>
          <a:lstStyle/>
          <a:p>
            <a:pPr algn="ctr"/>
            <a:r>
              <a:rPr lang="en-US" dirty="0" smtClean="0">
                <a:solidFill>
                  <a:srgbClr val="374CA0"/>
                </a:solidFill>
              </a:rPr>
              <a:t>What goes in the </a:t>
            </a:r>
            <a:r>
              <a:rPr lang="en-US" b="1" dirty="0" smtClean="0">
                <a:solidFill>
                  <a:schemeClr val="accent4"/>
                </a:solidFill>
              </a:rPr>
              <a:t>YELLOW</a:t>
            </a:r>
            <a:r>
              <a:rPr lang="en-US" dirty="0" smtClean="0">
                <a:solidFill>
                  <a:srgbClr val="374CA0"/>
                </a:solidFill>
              </a:rPr>
              <a:t> bin?</a:t>
            </a:r>
            <a:endParaRPr lang="en-US" dirty="0">
              <a:solidFill>
                <a:srgbClr val="374CA0"/>
              </a:solidFill>
            </a:endParaRPr>
          </a:p>
        </p:txBody>
      </p:sp>
      <p:sp>
        <p:nvSpPr>
          <p:cNvPr id="4" name="Title 1"/>
          <p:cNvSpPr txBox="1">
            <a:spLocks/>
          </p:cNvSpPr>
          <p:nvPr/>
        </p:nvSpPr>
        <p:spPr>
          <a:xfrm>
            <a:off x="174872" y="-10510"/>
            <a:ext cx="10821508"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84A750"/>
                </a:solidFill>
                <a:latin typeface="Neutra Text" panose="02000000000000000000" pitchFamily="50" charset="0"/>
                <a:ea typeface="+mj-ea"/>
                <a:cs typeface="+mj-cs"/>
              </a:defRPr>
            </a:lvl1pPr>
          </a:lstStyle>
          <a:p>
            <a:r>
              <a:rPr lang="en-US" dirty="0" smtClean="0">
                <a:solidFill>
                  <a:srgbClr val="374CA0"/>
                </a:solidFill>
              </a:rPr>
              <a:t>Let’s Recycle in our</a:t>
            </a:r>
            <a:r>
              <a:rPr lang="en-US" b="1" dirty="0" smtClean="0">
                <a:solidFill>
                  <a:srgbClr val="374CA0"/>
                </a:solidFill>
              </a:rPr>
              <a:t> Cafeteria</a:t>
            </a:r>
            <a:r>
              <a:rPr lang="en-US" dirty="0" smtClean="0">
                <a:solidFill>
                  <a:srgbClr val="374CA0"/>
                </a:solidFill>
              </a:rPr>
              <a:t>:</a:t>
            </a:r>
            <a:br>
              <a:rPr lang="en-US" dirty="0" smtClean="0">
                <a:solidFill>
                  <a:srgbClr val="374CA0"/>
                </a:solidFill>
              </a:rPr>
            </a:br>
            <a:r>
              <a:rPr lang="en-US" sz="3500" i="1" dirty="0" smtClean="0">
                <a:solidFill>
                  <a:schemeClr val="bg1"/>
                </a:solidFill>
              </a:rPr>
              <a:t>Organics</a:t>
            </a:r>
            <a:endParaRPr lang="en-US" sz="3500" i="1" dirty="0">
              <a:solidFill>
                <a:schemeClr val="bg1"/>
              </a:solidFill>
            </a:endParaRPr>
          </a:p>
        </p:txBody>
      </p:sp>
      <p:pic>
        <p:nvPicPr>
          <p:cNvPr id="6" name="Content Placeholder 3"/>
          <p:cNvPicPr>
            <a:picLocks noGrp="1" noChangeAspect="1"/>
          </p:cNvPicPr>
          <p:nvPr/>
        </p:nvPicPr>
        <p:blipFill>
          <a:blip r:embed="rId2" cstate="print">
            <a:extLst>
              <a:ext uri="{28A0092B-C50C-407E-A947-70E740481C1C}">
                <a14:useLocalDpi xmlns:a14="http://schemas.microsoft.com/office/drawing/2010/main"/>
              </a:ext>
            </a:extLst>
          </a:blip>
          <a:stretch>
            <a:fillRect/>
          </a:stretch>
        </p:blipFill>
        <p:spPr>
          <a:xfrm>
            <a:off x="349630" y="4217277"/>
            <a:ext cx="2495880" cy="304799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2117" y="5349766"/>
            <a:ext cx="2330907" cy="15082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405750">
            <a:off x="1145250" y="2122792"/>
            <a:ext cx="1167102" cy="86975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67379" y="15847012"/>
            <a:ext cx="1625039" cy="1115568"/>
          </a:xfrm>
          <a:prstGeom prst="rect">
            <a:avLst/>
          </a:prstGeom>
        </p:spPr>
      </p:pic>
      <p:pic>
        <p:nvPicPr>
          <p:cNvPr id="1026" name="Picture 2" descr="http://pngimg.com/uploads/apple/apple_PNG12405.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1133301">
            <a:off x="728605" y="3325285"/>
            <a:ext cx="1013701" cy="11155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ollicupstore.com/assets/images/products/kn-f86-2k_01.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18529359">
            <a:off x="1871614" y="2718933"/>
            <a:ext cx="1336894" cy="13368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981582" y="2447542"/>
            <a:ext cx="1703294" cy="26670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66429" y="5211571"/>
            <a:ext cx="2133600" cy="1464688"/>
          </a:xfrm>
          <a:prstGeom prst="rect">
            <a:avLst/>
          </a:prstGeom>
        </p:spPr>
      </p:pic>
      <p:sp>
        <p:nvSpPr>
          <p:cNvPr id="16" name="Content Placeholder 2"/>
          <p:cNvSpPr txBox="1">
            <a:spLocks/>
          </p:cNvSpPr>
          <p:nvPr/>
        </p:nvSpPr>
        <p:spPr>
          <a:xfrm>
            <a:off x="3315656" y="2180897"/>
            <a:ext cx="6195780" cy="4495362"/>
          </a:xfrm>
          <a:prstGeom prst="rect">
            <a:avLst/>
          </a:prstGeom>
        </p:spPr>
        <p:txBody>
          <a:bodyPr vert="horz">
            <a:normAutofit fontScale="925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400" dirty="0" smtClean="0">
                <a:latin typeface="Century Gothic" panose="020B0502020202020204" pitchFamily="34" charset="0"/>
              </a:rPr>
              <a:t>Use yellow bins to recycle</a:t>
            </a:r>
            <a:r>
              <a:rPr lang="en-US" sz="2400" dirty="0">
                <a:latin typeface="Century Gothic" panose="020B0502020202020204" pitchFamily="34" charset="0"/>
              </a:rPr>
              <a:t> </a:t>
            </a:r>
            <a:r>
              <a:rPr lang="en-US" sz="2400" b="1" dirty="0">
                <a:solidFill>
                  <a:srgbClr val="FFC000"/>
                </a:solidFill>
                <a:latin typeface="Century Gothic" panose="020B0502020202020204" pitchFamily="34" charset="0"/>
              </a:rPr>
              <a:t>f</a:t>
            </a:r>
            <a:r>
              <a:rPr lang="en-US" sz="2400" b="1" dirty="0" smtClean="0">
                <a:solidFill>
                  <a:srgbClr val="FFC000"/>
                </a:solidFill>
                <a:latin typeface="Century Gothic" panose="020B0502020202020204" pitchFamily="34" charset="0"/>
              </a:rPr>
              <a:t>ood scraps and soiled paper </a:t>
            </a:r>
            <a:r>
              <a:rPr lang="en-US" sz="2400" dirty="0" smtClean="0">
                <a:latin typeface="Century Gothic" panose="020B0502020202020204" pitchFamily="34" charset="0"/>
              </a:rPr>
              <a:t>(compostable waste) </a:t>
            </a:r>
          </a:p>
          <a:p>
            <a:r>
              <a:rPr lang="en-US" sz="2400" b="1" dirty="0" smtClean="0">
                <a:solidFill>
                  <a:srgbClr val="FFC000"/>
                </a:solidFill>
                <a:latin typeface="Century Gothic" panose="020B0502020202020204" pitchFamily="34" charset="0"/>
              </a:rPr>
              <a:t>Acceptable Materials: </a:t>
            </a:r>
          </a:p>
          <a:p>
            <a:pPr lvl="1"/>
            <a:r>
              <a:rPr lang="en-US" sz="2200" dirty="0" smtClean="0">
                <a:latin typeface="Century Gothic" panose="020B0502020202020204" pitchFamily="34" charset="0"/>
              </a:rPr>
              <a:t>ALL food products (including meat, cheese, citrus, greases)</a:t>
            </a:r>
          </a:p>
          <a:p>
            <a:pPr lvl="1"/>
            <a:r>
              <a:rPr lang="en-US" sz="2200" dirty="0" smtClean="0">
                <a:latin typeface="Century Gothic" panose="020B0502020202020204" pitchFamily="34" charset="0"/>
              </a:rPr>
              <a:t>Napkins/paper towels</a:t>
            </a:r>
          </a:p>
          <a:p>
            <a:pPr lvl="1"/>
            <a:r>
              <a:rPr lang="en-US" sz="2200" dirty="0">
                <a:latin typeface="Century Gothic" panose="020B0502020202020204" pitchFamily="34" charset="0"/>
              </a:rPr>
              <a:t>C</a:t>
            </a:r>
            <a:r>
              <a:rPr lang="en-US" sz="2200" dirty="0" smtClean="0">
                <a:latin typeface="Century Gothic" panose="020B0502020202020204" pitchFamily="34" charset="0"/>
              </a:rPr>
              <a:t>ardboard food containers</a:t>
            </a:r>
          </a:p>
          <a:p>
            <a:pPr lvl="1"/>
            <a:r>
              <a:rPr lang="en-US" sz="2200" dirty="0" smtClean="0">
                <a:latin typeface="Century Gothic" panose="020B0502020202020204" pitchFamily="34" charset="0"/>
              </a:rPr>
              <a:t>Paper trays (stacked)</a:t>
            </a:r>
          </a:p>
          <a:p>
            <a:r>
              <a:rPr lang="en-US" sz="2400" dirty="0" smtClean="0">
                <a:latin typeface="Century Gothic" panose="020B0502020202020204" pitchFamily="34" charset="0"/>
              </a:rPr>
              <a:t>Students </a:t>
            </a:r>
            <a:r>
              <a:rPr lang="en-US" sz="2400" b="1" dirty="0" smtClean="0">
                <a:solidFill>
                  <a:schemeClr val="accent4"/>
                </a:solidFill>
                <a:latin typeface="Century Gothic" panose="020B0502020202020204" pitchFamily="34" charset="0"/>
              </a:rPr>
              <a:t>stack empty trays</a:t>
            </a:r>
            <a:r>
              <a:rPr lang="en-US" sz="2400" dirty="0">
                <a:solidFill>
                  <a:schemeClr val="accent4"/>
                </a:solidFill>
                <a:latin typeface="Century Gothic" panose="020B0502020202020204" pitchFamily="34" charset="0"/>
              </a:rPr>
              <a:t> </a:t>
            </a:r>
            <a:r>
              <a:rPr lang="en-US" sz="2400" dirty="0" smtClean="0">
                <a:latin typeface="Century Gothic" panose="020B0502020202020204" pitchFamily="34" charset="0"/>
              </a:rPr>
              <a:t>to save space in the bins and a lot of time for custodial staff!</a:t>
            </a:r>
          </a:p>
          <a:p>
            <a:r>
              <a:rPr lang="en-US" sz="2400" i="1" dirty="0" smtClean="0">
                <a:latin typeface="Century Gothic" panose="020B0502020202020204" pitchFamily="34" charset="0"/>
              </a:rPr>
              <a:t>NO PLASTIC allowed!</a:t>
            </a:r>
          </a:p>
        </p:txBody>
      </p:sp>
    </p:spTree>
    <p:extLst>
      <p:ext uri="{BB962C8B-B14F-4D97-AF65-F5344CB8AC3E}">
        <p14:creationId xmlns:p14="http://schemas.microsoft.com/office/powerpoint/2010/main" val="21180982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TotalTime>
  <Words>733</Words>
  <Application>Microsoft Macintosh PowerPoint</Application>
  <PresentationFormat>Custom</PresentationFormat>
  <Paragraphs>100</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[insert your school name] RECYCLES! </vt:lpstr>
      <vt:lpstr>The DCPS Recycles! Program</vt:lpstr>
      <vt:lpstr>DCPS Recycles! Honor Roll</vt:lpstr>
      <vt:lpstr>Let’s Recycle!  How to Recycle at School</vt:lpstr>
      <vt:lpstr>Let’s Recycle! It takes teamwork</vt:lpstr>
      <vt:lpstr>Let’s Recycle in our Classrooms + Offices:  Paper Recycling Only</vt:lpstr>
      <vt:lpstr>Let’s Recycle in our Common Areas:  Paper + Mixed Recycling</vt:lpstr>
      <vt:lpstr>Let’s Recycle in our Cafeteria: Organics + Mixed Recycling</vt:lpstr>
      <vt:lpstr>What goes in the YELLOW bin?</vt:lpstr>
      <vt:lpstr>Let’s Recycle in our Cafeteria: Mixed Recycling</vt:lpstr>
      <vt:lpstr>What goes in the GREY bin?</vt:lpstr>
      <vt:lpstr>Anyone can advocate and innovate!</vt:lpstr>
    </vt:vector>
  </TitlesOfParts>
  <Company>DC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DCPS RECYCLES!</dc:title>
  <dc:creator>Davis, Meggan (DGS)</dc:creator>
  <cp:lastModifiedBy>Meggan Davis</cp:lastModifiedBy>
  <cp:revision>35</cp:revision>
  <dcterms:created xsi:type="dcterms:W3CDTF">2017-07-25T15:30:27Z</dcterms:created>
  <dcterms:modified xsi:type="dcterms:W3CDTF">2017-07-28T17:49:11Z</dcterms:modified>
</cp:coreProperties>
</file>