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316" r:id="rId3"/>
    <p:sldId id="328" r:id="rId4"/>
    <p:sldId id="317" r:id="rId5"/>
    <p:sldId id="329" r:id="rId6"/>
    <p:sldId id="330" r:id="rId7"/>
    <p:sldId id="327" r:id="rId8"/>
    <p:sldId id="320" r:id="rId9"/>
    <p:sldId id="318" r:id="rId10"/>
    <p:sldId id="331" r:id="rId11"/>
    <p:sldId id="319" r:id="rId12"/>
    <p:sldId id="325" r:id="rId13"/>
    <p:sldId id="324" r:id="rId14"/>
    <p:sldId id="326" r:id="rId15"/>
    <p:sldId id="32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94660"/>
  </p:normalViewPr>
  <p:slideViewPr>
    <p:cSldViewPr>
      <p:cViewPr varScale="1">
        <p:scale>
          <a:sx n="62" d="100"/>
          <a:sy n="62" d="100"/>
        </p:scale>
        <p:origin x="-7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6149B-0F2D-4CB7-BFDB-3FE21C42ADC2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888C5-62B5-4AF3-854B-0BC2CAD4A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7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DCPS schools are to sort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organics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paper recyclables, mixed recyclables,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non-recyclable trash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correct outdoor containers so that they can be picked up and processed properly.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schools sort correctly, organics and recyclable materials are turned into valuable compost and new products instead of wasting space in a landfill or making pollution by being burned in an incinerator. The District makes money back from selling clean paper recyclables.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888C5-62B5-4AF3-854B-0BC2CAD4AB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5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888C5-62B5-4AF3-854B-0BC2CAD4AB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888C5-62B5-4AF3-854B-0BC2CAD4AB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6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6D9B-0636-4CD5-9B02-17EF603C741C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52E2A15-6FBC-41B5-8179-C86B39191E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6D9B-0636-4CD5-9B02-17EF603C741C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2A15-6FBC-41B5-8179-C86B39191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6D9B-0636-4CD5-9B02-17EF603C741C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2A15-6FBC-41B5-8179-C86B39191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6D9B-0636-4CD5-9B02-17EF603C741C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2A15-6FBC-41B5-8179-C86B39191E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6D9B-0636-4CD5-9B02-17EF603C741C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52E2A15-6FBC-41B5-8179-C86B39191E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6D9B-0636-4CD5-9B02-17EF603C741C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2A15-6FBC-41B5-8179-C86B39191E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6D9B-0636-4CD5-9B02-17EF603C741C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2A15-6FBC-41B5-8179-C86B39191E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6D9B-0636-4CD5-9B02-17EF603C741C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2A15-6FBC-41B5-8179-C86B39191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6D9B-0636-4CD5-9B02-17EF603C741C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2A15-6FBC-41B5-8179-C86B39191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6D9B-0636-4CD5-9B02-17EF603C741C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2A15-6FBC-41B5-8179-C86B39191E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6D9B-0636-4CD5-9B02-17EF603C741C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52E2A15-6FBC-41B5-8179-C86B39191E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656D9B-0636-4CD5-9B02-17EF603C741C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52E2A15-6FBC-41B5-8179-C86B39191EE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/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19800"/>
            <a:ext cx="586740" cy="5930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hyperlink" Target="mailto:beth.gingold@dc.gov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DCPS Recycles! 2015-2016</a:t>
            </a:r>
            <a:br>
              <a:rPr lang="en-US" dirty="0" smtClean="0"/>
            </a:br>
            <a:r>
              <a:rPr lang="en-US" dirty="0" smtClean="0"/>
              <a:t>All Staff Introduction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00200"/>
            <a:ext cx="1249577" cy="12678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1" y="3352801"/>
            <a:ext cx="4293885" cy="281904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7459877" y="6367790"/>
            <a:ext cx="1607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j-lt"/>
              </a:rPr>
              <a:t>Updated August 7, 2015</a:t>
            </a:r>
            <a:endParaRPr lang="en-US" sz="105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47" y="3352800"/>
            <a:ext cx="4229059" cy="281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38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/>
              <a:t>Classroom/office recycling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3048000"/>
            <a:ext cx="77724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+mj-lt"/>
              </a:rPr>
              <a:t>Classrooms </a:t>
            </a:r>
            <a:r>
              <a:rPr lang="en-US" sz="2400" dirty="0">
                <a:latin typeface="+mj-lt"/>
              </a:rPr>
              <a:t>and offices should have a BLUE </a:t>
            </a:r>
            <a:r>
              <a:rPr lang="en-US" sz="2400" dirty="0" smtClean="0">
                <a:latin typeface="+mj-lt"/>
              </a:rPr>
              <a:t>bin </a:t>
            </a:r>
            <a:r>
              <a:rPr lang="en-US" sz="2400" dirty="0">
                <a:latin typeface="+mj-lt"/>
              </a:rPr>
              <a:t>labeled for PAPER ONLY and a BLACK bin for trash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Teachers are responsible for ensuring students in their classroom sort properly.</a:t>
            </a:r>
          </a:p>
          <a:p>
            <a:r>
              <a:rPr lang="en-US" sz="2400" dirty="0" smtClean="0">
                <a:latin typeface="+mj-lt"/>
              </a:rPr>
              <a:t>Use </a:t>
            </a:r>
            <a:r>
              <a:rPr lang="en-US" sz="2400" dirty="0">
                <a:latin typeface="+mj-lt"/>
              </a:rPr>
              <a:t>BLUE bins for </a:t>
            </a:r>
            <a:r>
              <a:rPr lang="en-US" sz="2400" b="1" dirty="0">
                <a:latin typeface="+mj-lt"/>
              </a:rPr>
              <a:t>clean, dry paper only</a:t>
            </a:r>
            <a:r>
              <a:rPr lang="en-US" sz="2400" dirty="0">
                <a:latin typeface="+mj-lt"/>
              </a:rPr>
              <a:t>, as labeled</a:t>
            </a:r>
            <a:r>
              <a:rPr lang="en-US" sz="2400" dirty="0" smtClean="0">
                <a:latin typeface="+mj-lt"/>
              </a:rPr>
              <a:t>!</a:t>
            </a: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Not all paper is recyclable</a:t>
            </a:r>
          </a:p>
          <a:p>
            <a:r>
              <a:rPr lang="en-US" sz="2400" dirty="0" smtClean="0">
                <a:latin typeface="+mj-lt"/>
              </a:rPr>
              <a:t>Mixed </a:t>
            </a:r>
            <a:r>
              <a:rPr lang="en-US" sz="2400" dirty="0">
                <a:latin typeface="+mj-lt"/>
              </a:rPr>
              <a:t>recyclables are collected separately! </a:t>
            </a:r>
          </a:p>
          <a:p>
            <a:r>
              <a:rPr lang="en-US" sz="2400" dirty="0">
                <a:latin typeface="+mj-lt"/>
              </a:rPr>
              <a:t>Do </a:t>
            </a:r>
            <a:r>
              <a:rPr lang="en-US" sz="2400" dirty="0" smtClean="0">
                <a:latin typeface="+mj-lt"/>
              </a:rPr>
              <a:t>NOT </a:t>
            </a:r>
            <a:r>
              <a:rPr lang="en-US" sz="2400" b="1" dirty="0">
                <a:latin typeface="+mj-lt"/>
              </a:rPr>
              <a:t>contaminate </a:t>
            </a:r>
            <a:r>
              <a:rPr lang="en-US" sz="2400" dirty="0">
                <a:latin typeface="+mj-lt"/>
              </a:rPr>
              <a:t>with: napkins, paper towels, cafeteria trays, milk cartons, food waste, </a:t>
            </a:r>
            <a:r>
              <a:rPr lang="en-US" sz="2400" dirty="0" smtClean="0">
                <a:latin typeface="+mj-lt"/>
              </a:rPr>
              <a:t>greasy paper, </a:t>
            </a:r>
            <a:r>
              <a:rPr lang="en-US" sz="2400" dirty="0">
                <a:latin typeface="+mj-lt"/>
              </a:rPr>
              <a:t>plastics, glass, metals.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3428999" cy="146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5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Coming soon: </a:t>
            </a:r>
            <a:r>
              <a:rPr lang="en-US" dirty="0"/>
              <a:t>O</a:t>
            </a:r>
            <a:r>
              <a:rPr lang="en-US" dirty="0" smtClean="0"/>
              <a:t>rganics recycling!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14400"/>
            <a:ext cx="7772400" cy="457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j-lt"/>
              </a:rPr>
              <a:t>More than 75% </a:t>
            </a:r>
            <a:r>
              <a:rPr lang="en-US" sz="2400" dirty="0" smtClean="0">
                <a:latin typeface="+mj-lt"/>
              </a:rPr>
              <a:t>of DCPS cafeteria waste is compostable or recyclable, according to waste studies conducted with students.</a:t>
            </a:r>
          </a:p>
          <a:p>
            <a:r>
              <a:rPr lang="en-US" sz="2400" dirty="0" smtClean="0">
                <a:latin typeface="+mj-lt"/>
              </a:rPr>
              <a:t>Our school will begin recycling food waste in the cafeteria on [insert date here]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87" y="3276600"/>
            <a:ext cx="3741444" cy="2671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1" y="3276600"/>
            <a:ext cx="3750039" cy="2677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562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Cafeteria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Sorting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 Station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5742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School Lunch Waste Audit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7822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81000"/>
            <a:ext cx="7772400" cy="1143000"/>
          </a:xfrm>
        </p:spPr>
        <p:txBody>
          <a:bodyPr/>
          <a:lstStyle/>
          <a:p>
            <a:r>
              <a:rPr lang="en-US" dirty="0" smtClean="0"/>
              <a:t>Organics Recycling in the Cafeteria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3" y="3657600"/>
            <a:ext cx="2495880" cy="3047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1725706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06" y="914400"/>
            <a:ext cx="1703294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644012"/>
            <a:ext cx="2133600" cy="146468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800600" y="762000"/>
            <a:ext cx="3886200" cy="52578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+mj-lt"/>
              </a:rPr>
              <a:t>Food scraps and soiled paper (compostable waste) can be recycled in yellow bins </a:t>
            </a:r>
          </a:p>
          <a:p>
            <a:r>
              <a:rPr lang="en-US" sz="2400" dirty="0" smtClean="0">
                <a:latin typeface="+mj-lt"/>
              </a:rPr>
              <a:t>Acceptable: ALL food products (including meat, cheese, greases), napkins, paper towels, cardboard food containers</a:t>
            </a:r>
          </a:p>
          <a:p>
            <a:r>
              <a:rPr lang="en-US" sz="2400" dirty="0" smtClean="0">
                <a:latin typeface="+mj-lt"/>
              </a:rPr>
              <a:t>Students stack empty trays. Trays are compostable and stacking saves space in the bins and a lot of time for custodial staff!</a:t>
            </a:r>
          </a:p>
        </p:txBody>
      </p:sp>
    </p:spTree>
    <p:extLst>
      <p:ext uri="{BB962C8B-B14F-4D97-AF65-F5344CB8AC3E}">
        <p14:creationId xmlns:p14="http://schemas.microsoft.com/office/powerpoint/2010/main" val="389114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81000"/>
            <a:ext cx="7772400" cy="1143000"/>
          </a:xfrm>
        </p:spPr>
        <p:txBody>
          <a:bodyPr/>
          <a:lstStyle/>
          <a:p>
            <a:r>
              <a:rPr lang="en-US" dirty="0" smtClean="0"/>
              <a:t>Mixed Recycling in the Cafeteria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939791"/>
            <a:ext cx="2743200" cy="274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00600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00"/>
            <a:ext cx="2038453" cy="32044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61999"/>
            <a:ext cx="2038453" cy="3204447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800600" y="762000"/>
            <a:ext cx="3886200" cy="52578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+mj-lt"/>
              </a:rPr>
              <a:t>Recyclable containers need to be empty before they can be recycled</a:t>
            </a:r>
          </a:p>
          <a:p>
            <a:r>
              <a:rPr lang="en-US" sz="2400" dirty="0" smtClean="0">
                <a:latin typeface="+mj-lt"/>
              </a:rPr>
              <a:t>Empty liquids into bucket</a:t>
            </a:r>
          </a:p>
          <a:p>
            <a:r>
              <a:rPr lang="en-US" sz="2400" dirty="0" smtClean="0">
                <a:latin typeface="+mj-lt"/>
              </a:rPr>
              <a:t>For food containers (e.g. yogurt), it is “empty enough” if you can turn it upside down and nothing comes out</a:t>
            </a:r>
          </a:p>
          <a:p>
            <a:r>
              <a:rPr lang="en-US" sz="2400" dirty="0" smtClean="0">
                <a:latin typeface="+mj-lt"/>
              </a:rPr>
              <a:t>Milk cartons are to be recycled with mixed recyclables - not with paper - because they are lined with plastic and have liquid residue on them</a:t>
            </a:r>
          </a:p>
        </p:txBody>
      </p:sp>
    </p:spTree>
    <p:extLst>
      <p:ext uri="{BB962C8B-B14F-4D97-AF65-F5344CB8AC3E}">
        <p14:creationId xmlns:p14="http://schemas.microsoft.com/office/powerpoint/2010/main" val="2979775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materials end up going to waste! (in an incinerator or landfill)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67" y="4419600"/>
            <a:ext cx="1775233" cy="218607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2021526" cy="31242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971800" y="1310640"/>
            <a:ext cx="5196840" cy="5257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j-lt"/>
              </a:rPr>
              <a:t>Small plastic items such as utensils and straws fall through the cracks at recycling facilities and end up being sent to a landfill anyway.</a:t>
            </a:r>
          </a:p>
          <a:p>
            <a:r>
              <a:rPr lang="en-US" sz="2400" dirty="0" smtClean="0">
                <a:latin typeface="+mj-lt"/>
              </a:rPr>
              <a:t>Plastic materials that you can easily ball up in your hands, such as plastic bags get tangled in the machines so are not accepted by our recycling facilities.</a:t>
            </a:r>
          </a:p>
          <a:p>
            <a:r>
              <a:rPr lang="en-US" sz="2400" dirty="0" smtClean="0">
                <a:latin typeface="+mj-lt"/>
              </a:rPr>
              <a:t>Styrofoam is not recyclable.</a:t>
            </a:r>
          </a:p>
          <a:p>
            <a:r>
              <a:rPr lang="en-US" sz="2400" i="1" dirty="0" smtClean="0">
                <a:latin typeface="+mj-lt"/>
              </a:rPr>
              <a:t>If you are unsure of which bin something should go in, the waste bin is the default choice.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00400" y="6210300"/>
            <a:ext cx="7772400" cy="571500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“When in doubt, throw it out!”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951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Anyone </a:t>
            </a:r>
            <a:r>
              <a:rPr lang="en-US" dirty="0" smtClean="0"/>
              <a:t>can </a:t>
            </a:r>
            <a:r>
              <a:rPr lang="en-US" b="1" dirty="0" smtClean="0"/>
              <a:t>advocate </a:t>
            </a:r>
            <a:r>
              <a:rPr lang="en-US" dirty="0" smtClean="0"/>
              <a:t>or</a:t>
            </a:r>
            <a:r>
              <a:rPr lang="en-US" b="1" dirty="0" smtClean="0"/>
              <a:t> innovate!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838200"/>
            <a:ext cx="7772400" cy="457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Please let [ insert team leader names here] know if you have questions or ideas!</a:t>
            </a:r>
          </a:p>
          <a:p>
            <a:r>
              <a:rPr lang="en-US" sz="2400" dirty="0" smtClean="0">
                <a:latin typeface="+mj-lt"/>
              </a:rPr>
              <a:t>Teachers: Contact DGS for ideas on involving students </a:t>
            </a:r>
          </a:p>
          <a:p>
            <a:r>
              <a:rPr lang="en-US" sz="2400" b="1" dirty="0" smtClean="0">
                <a:latin typeface="+mj-lt"/>
              </a:rPr>
              <a:t>DGS Contact</a:t>
            </a:r>
            <a:r>
              <a:rPr lang="en-US" sz="2400" dirty="0" smtClean="0">
                <a:latin typeface="+mj-lt"/>
              </a:rPr>
              <a:t>: Beth Gingold, Schools Conservation Coordinator, </a:t>
            </a:r>
            <a:r>
              <a:rPr lang="en-US" sz="2400" dirty="0" smtClean="0">
                <a:latin typeface="+mj-lt"/>
                <a:hlinkClick r:id="rId3"/>
              </a:rPr>
              <a:t>beth.gingold@dc.gov</a:t>
            </a:r>
            <a:r>
              <a:rPr lang="en-US" sz="2400" dirty="0" smtClean="0">
                <a:latin typeface="+mj-lt"/>
              </a:rPr>
              <a:t>, 202-727-3587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93680"/>
            <a:ext cx="2443527" cy="3665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980052"/>
            <a:ext cx="2438687" cy="3657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2971800"/>
            <a:ext cx="2489200" cy="3665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1" y="6040868"/>
            <a:ext cx="533400" cy="54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DCPS Recycles! Program aims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Fulfill legal requirements </a:t>
            </a:r>
          </a:p>
          <a:p>
            <a:r>
              <a:rPr lang="en-US" sz="2400" dirty="0" smtClean="0">
                <a:latin typeface="+mj-lt"/>
              </a:rPr>
              <a:t>Improve building operations</a:t>
            </a:r>
          </a:p>
          <a:p>
            <a:r>
              <a:rPr lang="en-US" sz="2400" dirty="0">
                <a:latin typeface="+mj-lt"/>
              </a:rPr>
              <a:t>Reduce waste of money and natural </a:t>
            </a:r>
            <a:r>
              <a:rPr lang="en-US" sz="2400" dirty="0" smtClean="0">
                <a:latin typeface="+mj-lt"/>
              </a:rPr>
              <a:t>resources</a:t>
            </a:r>
          </a:p>
          <a:p>
            <a:r>
              <a:rPr lang="en-US" sz="2400" dirty="0" smtClean="0">
                <a:latin typeface="+mj-lt"/>
              </a:rPr>
              <a:t>Achieve the </a:t>
            </a:r>
            <a:r>
              <a:rPr lang="en-US" sz="2400" dirty="0" err="1" smtClean="0">
                <a:latin typeface="+mj-lt"/>
              </a:rPr>
              <a:t>SustainableDC</a:t>
            </a:r>
            <a:r>
              <a:rPr lang="en-US" sz="2400" dirty="0" smtClean="0">
                <a:latin typeface="+mj-lt"/>
              </a:rPr>
              <a:t> target of zero waste by 2032</a:t>
            </a:r>
          </a:p>
          <a:p>
            <a:r>
              <a:rPr lang="en-US" sz="2400" dirty="0" smtClean="0">
                <a:latin typeface="+mj-lt"/>
              </a:rPr>
              <a:t>Teach DCPS students values and skills for a sustainable 21</a:t>
            </a:r>
            <a:r>
              <a:rPr lang="en-US" sz="2400" baseline="30000" dirty="0" smtClean="0">
                <a:latin typeface="+mj-lt"/>
              </a:rPr>
              <a:t>st</a:t>
            </a:r>
            <a:r>
              <a:rPr lang="en-US" sz="2400" dirty="0" smtClean="0">
                <a:latin typeface="+mj-lt"/>
              </a:rPr>
              <a:t> century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1" r="20484"/>
          <a:stretch/>
        </p:blipFill>
        <p:spPr>
          <a:xfrm>
            <a:off x="3223632" y="4114800"/>
            <a:ext cx="282741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7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en-US" dirty="0" smtClean="0"/>
              <a:t>Waste doesn’t just disappear!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If you just “throw away” your “trash” in DC it ends up being burned in an incinerator or buried in a landfill.</a:t>
            </a:r>
          </a:p>
        </p:txBody>
      </p:sp>
      <p:pic>
        <p:nvPicPr>
          <p:cNvPr id="5" name="Picture 2" descr="C:\Users\beth.gingold\Pictures\DCPS Schools\Banneker High School\IMG_27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4" r="41176"/>
          <a:stretch/>
        </p:blipFill>
        <p:spPr bwMode="auto">
          <a:xfrm>
            <a:off x="2514600" y="3318804"/>
            <a:ext cx="1750297" cy="199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Q:\opmfile01\EnergyMgmt\SUSTAINABILITY\Photos\Photos for Presentations\inciner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18804"/>
            <a:ext cx="3376961" cy="189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0" b="24532"/>
          <a:stretch/>
        </p:blipFill>
        <p:spPr>
          <a:xfrm>
            <a:off x="228599" y="3559006"/>
            <a:ext cx="1176193" cy="165933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404792" y="4005883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419600" y="4072109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5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goal is to sort all our waste properly so as much as possible can be recycled or composted instead of sent to a landfill or incinerator!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66976"/>
            <a:ext cx="4191000" cy="2787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50784"/>
            <a:ext cx="4191000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" y="3066976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Recycling Facility – Elkridge, MD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30480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Composting Facility – Upper Marlboro, MD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043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Recycling right means that the right materials get to the right facilities!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981200"/>
            <a:ext cx="8991600" cy="1676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All school staff and students SORT waste into the right bins</a:t>
            </a:r>
          </a:p>
          <a:p>
            <a:r>
              <a:rPr lang="en-US" dirty="0" smtClean="0">
                <a:latin typeface="+mj-lt"/>
              </a:rPr>
              <a:t>Custodial staff COLLECT waste into the right dumpsters</a:t>
            </a:r>
          </a:p>
          <a:p>
            <a:r>
              <a:rPr lang="en-US" dirty="0" smtClean="0">
                <a:latin typeface="+mj-lt"/>
              </a:rPr>
              <a:t>Trucks TRANSPORT waste to the right facilities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10" y="3727907"/>
            <a:ext cx="2620990" cy="1834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977625"/>
            <a:ext cx="1021301" cy="1166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34518"/>
            <a:ext cx="3429000" cy="22860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295400" y="4343400"/>
            <a:ext cx="978408" cy="484632"/>
          </a:xfrm>
          <a:prstGeom prst="rightArrow">
            <a:avLst/>
          </a:prstGeom>
          <a:solidFill>
            <a:srgbClr val="1E0EF2"/>
          </a:solidFill>
          <a:ln>
            <a:solidFill>
              <a:srgbClr val="1E0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0EF2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343400" y="4343400"/>
            <a:ext cx="978408" cy="484632"/>
          </a:xfrm>
          <a:prstGeom prst="rightArrow">
            <a:avLst/>
          </a:prstGeom>
          <a:solidFill>
            <a:srgbClr val="1E0EF2"/>
          </a:solidFill>
          <a:ln>
            <a:solidFill>
              <a:srgbClr val="1E0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0E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1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Last year, 52 schools made the DCPS Recycles! Honor Roll for recycling right!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5" t="28664" r="33357" b="18750"/>
          <a:stretch/>
        </p:blipFill>
        <p:spPr bwMode="auto">
          <a:xfrm>
            <a:off x="1143000" y="1524000"/>
            <a:ext cx="4256998" cy="490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5" t="10834" r="2385" b="49583"/>
          <a:stretch/>
        </p:blipFill>
        <p:spPr bwMode="auto">
          <a:xfrm>
            <a:off x="5638800" y="2209800"/>
            <a:ext cx="2819516" cy="289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36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dirty="0" smtClean="0"/>
              <a:t>Recycling right requires teamwork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25000" pencilSize="21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7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7033118" cy="4917222"/>
          </a:xfrm>
        </p:spPr>
      </p:pic>
      <p:sp>
        <p:nvSpPr>
          <p:cNvPr id="9" name="Rectangle 8"/>
          <p:cNvSpPr/>
          <p:nvPr/>
        </p:nvSpPr>
        <p:spPr>
          <a:xfrm>
            <a:off x="152400" y="1447800"/>
            <a:ext cx="3048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Our Team Leaders: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+mj-lt"/>
              </a:rPr>
              <a:t>Administrator: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[INSERT NAME HERE]</a:t>
            </a:r>
          </a:p>
          <a:p>
            <a:endParaRPr lang="en-US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+mj-lt"/>
              </a:rPr>
              <a:t>Operator: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[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INSERT NAME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of FOREMAN HERE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]</a:t>
            </a:r>
          </a:p>
          <a:p>
            <a:endParaRPr lang="en-US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+mj-lt"/>
              </a:rPr>
              <a:t>Educator(s):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[INSERT NAME HERE]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192649"/>
            <a:ext cx="335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+mj-lt"/>
              </a:rPr>
              <a:t>The administrator responsible for communicating the school-wide plan to all staff, </a:t>
            </a:r>
            <a:r>
              <a:rPr lang="en-US" sz="1400" dirty="0" smtClean="0">
                <a:latin typeface="+mj-lt"/>
              </a:rPr>
              <a:t>setting </a:t>
            </a:r>
            <a:r>
              <a:rPr lang="en-US" sz="1400" dirty="0">
                <a:latin typeface="+mj-lt"/>
              </a:rPr>
              <a:t>school-wide </a:t>
            </a:r>
            <a:r>
              <a:rPr lang="en-US" sz="1400" dirty="0" smtClean="0">
                <a:latin typeface="+mj-lt"/>
              </a:rPr>
              <a:t>goals, </a:t>
            </a:r>
            <a:r>
              <a:rPr lang="en-US" sz="1400" dirty="0">
                <a:latin typeface="+mj-lt"/>
              </a:rPr>
              <a:t>and </a:t>
            </a:r>
            <a:r>
              <a:rPr lang="en-US" sz="1400" dirty="0" smtClean="0">
                <a:latin typeface="+mj-lt"/>
              </a:rPr>
              <a:t>delegating </a:t>
            </a:r>
            <a:r>
              <a:rPr lang="en-US" sz="1400" dirty="0">
                <a:latin typeface="+mj-lt"/>
              </a:rPr>
              <a:t>roles and responsibilities to both teaching and operations </a:t>
            </a:r>
            <a:r>
              <a:rPr lang="en-US" sz="1400" dirty="0" smtClean="0">
                <a:latin typeface="+mj-lt"/>
              </a:rPr>
              <a:t>staff</a:t>
            </a:r>
            <a:endParaRPr lang="en-US" sz="1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48640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The maintenance team is responsible for collecting materials for proper disposal</a:t>
            </a:r>
            <a:endParaRPr lang="en-US" sz="1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486400"/>
            <a:ext cx="2819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+mj-lt"/>
              </a:rPr>
              <a:t>Staff member(s) </a:t>
            </a:r>
            <a:r>
              <a:rPr lang="en-US" sz="1400" dirty="0">
                <a:latin typeface="+mj-lt"/>
              </a:rPr>
              <a:t>who will take responsibility for the school's plan for communicating the program to all students and explaining the "why" to other school </a:t>
            </a:r>
            <a:r>
              <a:rPr lang="en-US" sz="1400" dirty="0" smtClean="0">
                <a:latin typeface="+mj-lt"/>
              </a:rPr>
              <a:t>staff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4648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Everyone</a:t>
            </a:r>
            <a:r>
              <a:rPr lang="en-US" dirty="0"/>
              <a:t> is expected to </a:t>
            </a:r>
            <a:r>
              <a:rPr lang="en-US" b="1" dirty="0" smtClean="0"/>
              <a:t>participate </a:t>
            </a:r>
            <a:r>
              <a:rPr lang="en-US" dirty="0" smtClean="0"/>
              <a:t>– this means to </a:t>
            </a:r>
            <a:r>
              <a:rPr lang="en-US" b="1" dirty="0" smtClean="0"/>
              <a:t>SORT</a:t>
            </a:r>
            <a:r>
              <a:rPr lang="en-US" dirty="0" smtClean="0"/>
              <a:t> properly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67200"/>
            <a:ext cx="4495800" cy="8382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152400"/>
            <a:ext cx="8458200" cy="18288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Look for </a:t>
            </a:r>
            <a:r>
              <a:rPr lang="en-US" sz="2800" b="1" dirty="0" smtClean="0"/>
              <a:t>signs </a:t>
            </a:r>
            <a:r>
              <a:rPr lang="en-US" sz="2800" b="1" dirty="0" smtClean="0"/>
              <a:t>and labels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867" y="2910289"/>
            <a:ext cx="2000618" cy="12954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57709"/>
            <a:ext cx="2106353" cy="1363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3243039"/>
            <a:ext cx="1525910" cy="23582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43039"/>
            <a:ext cx="1525921" cy="23582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409" y="3243039"/>
            <a:ext cx="1500154" cy="23582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77725" y="2600980"/>
            <a:ext cx="1879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In cafeteria</a:t>
            </a:r>
            <a:endParaRPr lang="en-US" sz="2800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1600" y="2286000"/>
            <a:ext cx="3878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In classroom and offices</a:t>
            </a:r>
            <a:endParaRPr lang="en-US" sz="28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62600" y="4178350"/>
            <a:ext cx="2815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In common areas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1983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Custodial staff </a:t>
            </a:r>
            <a:r>
              <a:rPr lang="en-US" dirty="0" smtClean="0"/>
              <a:t>are responsible for COLLECTION, not sorting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2214"/>
            <a:ext cx="7772400" cy="457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Custodial staff are responsible for collecting waste into the correct outdoor containers for pick up.</a:t>
            </a:r>
          </a:p>
          <a:p>
            <a:r>
              <a:rPr lang="en-US" sz="2400" dirty="0" smtClean="0">
                <a:latin typeface="+mj-lt"/>
              </a:rPr>
              <a:t>Custodial </a:t>
            </a:r>
            <a:r>
              <a:rPr lang="en-US" sz="2400" dirty="0">
                <a:latin typeface="+mj-lt"/>
              </a:rPr>
              <a:t>staff are </a:t>
            </a:r>
            <a:r>
              <a:rPr lang="en-US" sz="2400" dirty="0" smtClean="0">
                <a:latin typeface="+mj-lt"/>
              </a:rPr>
              <a:t>NOT </a:t>
            </a:r>
            <a:r>
              <a:rPr lang="en-US" sz="2400" dirty="0">
                <a:latin typeface="+mj-lt"/>
              </a:rPr>
              <a:t>expected to sort waste </a:t>
            </a:r>
            <a:r>
              <a:rPr lang="en-US" sz="2400" dirty="0" smtClean="0">
                <a:latin typeface="+mj-lt"/>
              </a:rPr>
              <a:t>that has been improperly sorted by staff or students.</a:t>
            </a:r>
            <a:endParaRPr lang="en-US" sz="2400" dirty="0">
              <a:latin typeface="+mj-lt"/>
            </a:endParaRPr>
          </a:p>
          <a:p>
            <a:r>
              <a:rPr lang="en-US" sz="2400" b="1" i="1" dirty="0" smtClean="0">
                <a:latin typeface="+mj-lt"/>
              </a:rPr>
              <a:t>When someone puts trash in a recycling bin, everything in the bin becomes trash. </a:t>
            </a:r>
          </a:p>
          <a:p>
            <a:r>
              <a:rPr lang="en-US" sz="2400" dirty="0" smtClean="0">
                <a:latin typeface="+mj-lt"/>
              </a:rPr>
              <a:t>Please help the custodial staff by sorting properly.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12080"/>
          <a:stretch/>
        </p:blipFill>
        <p:spPr bwMode="auto">
          <a:xfrm>
            <a:off x="609598" y="4591757"/>
            <a:ext cx="1423670" cy="1329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674454"/>
            <a:ext cx="1120775" cy="128968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3876" r="13647" b="3594"/>
          <a:stretch/>
        </p:blipFill>
        <p:spPr bwMode="auto">
          <a:xfrm>
            <a:off x="4771316" y="4705715"/>
            <a:ext cx="998855" cy="1257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97" y="4705715"/>
            <a:ext cx="1123950" cy="1233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445" y="5964918"/>
            <a:ext cx="1883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Paper recyclables</a:t>
            </a:r>
            <a:endParaRPr lang="en-US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5978030"/>
            <a:ext cx="196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Mixed recyclables</a:t>
            </a:r>
            <a:endParaRPr lang="en-US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2945" y="5977074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O</a:t>
            </a:r>
            <a:r>
              <a:rPr lang="en-US" b="1" dirty="0" smtClean="0">
                <a:latin typeface="+mj-lt"/>
              </a:rPr>
              <a:t>rganics</a:t>
            </a:r>
            <a:endParaRPr lang="en-US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600795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Trash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6148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1691</TotalTime>
  <Words>875</Words>
  <Application>Microsoft Office PowerPoint</Application>
  <PresentationFormat>On-screen Show (4:3)</PresentationFormat>
  <Paragraphs>79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DCPS Recycles! 2015-2016 All Staff Introduction  </vt:lpstr>
      <vt:lpstr>The DCPS Recycles! Program aims to:</vt:lpstr>
      <vt:lpstr>Waste doesn’t just disappear!</vt:lpstr>
      <vt:lpstr>Our goal is to sort all our waste properly so as much as possible can be recycled or composted instead of sent to a landfill or incinerator!</vt:lpstr>
      <vt:lpstr>Recycling right means that the right materials get to the right facilities!</vt:lpstr>
      <vt:lpstr>Last year, 52 schools made the DCPS Recycles! Honor Roll for recycling right!</vt:lpstr>
      <vt:lpstr>Recycling right requires teamwork</vt:lpstr>
      <vt:lpstr>Everyone is expected to participate – this means to SORT properly</vt:lpstr>
      <vt:lpstr>Custodial staff are responsible for COLLECTION, not sorting</vt:lpstr>
      <vt:lpstr>Classroom/office recycling</vt:lpstr>
      <vt:lpstr>Coming soon: Organics recycling!</vt:lpstr>
      <vt:lpstr>Organics Recycling in the Cafeteria</vt:lpstr>
      <vt:lpstr>Mixed Recycling in the Cafeteria</vt:lpstr>
      <vt:lpstr>Other materials end up going to waste! (in an incinerator or landfill)</vt:lpstr>
      <vt:lpstr>Anyone can advocate or innovate!</vt:lpstr>
    </vt:vector>
  </TitlesOfParts>
  <Company>DC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Schools Recycling Update</dc:title>
  <dc:creator>ServUS</dc:creator>
  <cp:lastModifiedBy>ServUS</cp:lastModifiedBy>
  <cp:revision>103</cp:revision>
  <dcterms:created xsi:type="dcterms:W3CDTF">2014-03-25T21:17:41Z</dcterms:created>
  <dcterms:modified xsi:type="dcterms:W3CDTF">2015-08-12T17:56:59Z</dcterms:modified>
</cp:coreProperties>
</file>