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6" r:id="rId2"/>
    <p:sldId id="258" r:id="rId3"/>
    <p:sldId id="287" r:id="rId4"/>
    <p:sldId id="367" r:id="rId5"/>
    <p:sldId id="382" r:id="rId6"/>
    <p:sldId id="381" r:id="rId7"/>
    <p:sldId id="383" r:id="rId8"/>
    <p:sldId id="392" r:id="rId9"/>
    <p:sldId id="390" r:id="rId10"/>
    <p:sldId id="389" r:id="rId11"/>
    <p:sldId id="391" r:id="rId12"/>
    <p:sldId id="385" r:id="rId13"/>
    <p:sldId id="299" r:id="rId14"/>
    <p:sldId id="393" r:id="rId15"/>
    <p:sldId id="366" r:id="rId16"/>
    <p:sldId id="363" r:id="rId17"/>
    <p:sldId id="332" r:id="rId18"/>
    <p:sldId id="344" r:id="rId19"/>
    <p:sldId id="387" r:id="rId20"/>
    <p:sldId id="386" r:id="rId21"/>
    <p:sldId id="388" r:id="rId22"/>
    <p:sldId id="357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DD7"/>
    <a:srgbClr val="17456F"/>
    <a:srgbClr val="17326F"/>
    <a:srgbClr val="1B3B83"/>
    <a:srgbClr val="131C73"/>
    <a:srgbClr val="6B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3" autoAdjust="0"/>
    <p:restoredTop sz="94660"/>
  </p:normalViewPr>
  <p:slideViewPr>
    <p:cSldViewPr>
      <p:cViewPr varScale="1">
        <p:scale>
          <a:sx n="100" d="100"/>
          <a:sy n="100" d="100"/>
        </p:scale>
        <p:origin x="90" y="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ADBE99-1FD8-459F-B103-C5505992F298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51EEDB-3373-44CA-B057-3D4C9A5F1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6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727A1C-4EE2-466F-8A64-BD90E59E0957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4D0304-DB80-4579-BE4A-74F8A13F2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45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46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4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0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7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48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60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97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6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Wingdings" charset="2"/>
              <a:buChar char="ü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2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2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5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1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3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E2F4-6ADD-49A8-B5E2-A1834B80AC5B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460C-4D99-498C-AA4E-1EE91D6D587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png"/><Relationship Id="rId7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1g0ywIbMuVWbM&amp;tbnid=TH3_gjLcBFuEeM:&amp;ved=0CAUQjRw&amp;url=http://www.chartwellsschooldining.com/DCPS/content/home.asp&amp;ei=a4MmUYTXKKnQ0wHhnoHgCg&amp;bvm=bv.42661473,d.dmQ&amp;psig=AFQjCNF3HZFNcV3YbP7aA3t3j5yzML-gQA&amp;ust=136156490542710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8ckFaaqeFCIKM&amp;tbnid=dx6aE3AXsqYuvM:&amp;ved=0CAUQjRw&amp;url=http://dpr.dc.gov/DC/DPR/Programs+and+Services/Register+for+Programs&amp;ei=MIMmUdHjD4zC0AGujYD4CA&amp;bvm=bv.42661473,d.dmQ&amp;psig=AFQjCNHfVphpO4fR-tTfiidNGXiUiA-SaQ&amp;ust=1361564839349697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4101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25" name="Rectangle 24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pic>
        <p:nvPicPr>
          <p:cNvPr id="2" name="Picture 2" descr="http://dpr.dc.gov/DC/DPR/Agency/Images/dpr_Logo418x26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artwellsschooldining.com/dcps/content/images/dcps%20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0" y="4037618"/>
            <a:ext cx="9144000" cy="1569660"/>
          </a:xfrm>
          <a:prstGeom prst="rect">
            <a:avLst/>
          </a:prstGeom>
          <a:solidFill>
            <a:schemeClr val="tx1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LAFAYETTE ELEMENTARY SCHOOL MODERNIZATION</a:t>
            </a:r>
            <a:endParaRPr lang="en-US" sz="600" b="1" dirty="0"/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UPDATE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/>
              <a:t>DECEMBER 15, 2015</a:t>
            </a:r>
          </a:p>
        </p:txBody>
      </p:sp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MURCH ES SWING SPACE CONSIDERATIONS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52440" y="1783324"/>
            <a:ext cx="7984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DECISION PROCESS / TIMELINE</a:t>
            </a:r>
            <a:endParaRPr lang="en-US" b="1" dirty="0"/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DGS will post summary of meeting notes by 12/18/15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Community can submit questions / comments until 12/31/15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DCPS </a:t>
            </a:r>
            <a:r>
              <a:rPr lang="en-US" dirty="0"/>
              <a:t>will issue a summary of responses by </a:t>
            </a:r>
            <a:r>
              <a:rPr lang="en-US" dirty="0" smtClean="0"/>
              <a:t>1/6/15</a:t>
            </a:r>
            <a:endParaRPr lang="en-US" dirty="0"/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DCPS will evaluate each option taking into consideration community feedback</a:t>
            </a:r>
          </a:p>
          <a:p>
            <a:pPr marL="1371600" lvl="2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DCPS Senior leadership will make a decision by 1/12/16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05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2971800"/>
            <a:ext cx="914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Comments / Questions / Answers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2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00" y="2133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QUESTIONS &amp; ANSWERS</a:t>
            </a:r>
          </a:p>
          <a:p>
            <a:pPr algn="ctr"/>
            <a:endParaRPr lang="en-US" sz="2800" b="1" dirty="0" smtClean="0"/>
          </a:p>
          <a:p>
            <a:pPr marL="30257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Take </a:t>
            </a:r>
            <a:r>
              <a:rPr lang="en-US" sz="2000" b="1" dirty="0"/>
              <a:t>a number  / Stay in your </a:t>
            </a:r>
            <a:r>
              <a:rPr lang="en-US" sz="2000" b="1" dirty="0" smtClean="0"/>
              <a:t>seat</a:t>
            </a:r>
          </a:p>
          <a:p>
            <a:pPr marL="30257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30 </a:t>
            </a:r>
            <a:r>
              <a:rPr lang="en-US" sz="2000" b="1" dirty="0"/>
              <a:t>second limit per </a:t>
            </a:r>
            <a:r>
              <a:rPr lang="en-US" sz="2000" b="1" dirty="0" smtClean="0"/>
              <a:t>speaker</a:t>
            </a:r>
          </a:p>
          <a:p>
            <a:pPr marL="30257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Comment Cards are also available</a:t>
            </a:r>
            <a:endParaRPr lang="en-US" sz="2000" b="1" dirty="0"/>
          </a:p>
          <a:p>
            <a:pPr algn="ctr"/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4984" y="6182380"/>
            <a:ext cx="382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Like us! </a:t>
            </a:r>
            <a:b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@ Department of General Services (DGS)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3584" y="618641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Follow us!</a:t>
            </a:r>
            <a:b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@ DCDGS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0" name="Picture 19" descr="https://pbs.twimg.com/profile_images/560594905462870016/ho-I97Kw_400x4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0" y="5468540"/>
            <a:ext cx="9144000" cy="1389460"/>
            <a:chOff x="0" y="5468540"/>
            <a:chExt cx="9144000" cy="1389460"/>
          </a:xfrm>
        </p:grpSpPr>
        <p:sp>
          <p:nvSpPr>
            <p:cNvPr id="21" name="Rectangle 20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5473005"/>
              <a:ext cx="9144000" cy="13849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endParaRPr lang="en-US" sz="800" b="1" dirty="0">
                <a:solidFill>
                  <a:prstClr val="white"/>
                </a:solidFill>
              </a:endParaRP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pPr algn="ctr"/>
              <a:endParaRPr lang="en-US" sz="2400" b="1" dirty="0">
                <a:solidFill>
                  <a:prstClr val="white"/>
                </a:solidFill>
              </a:endParaRP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546854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2">
                      <a:lumMod val="7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Get</a:t>
              </a: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US" sz="2400" b="1" i="1" u="none" strike="noStrike" kern="0" cap="none" spc="50" normalizeH="0" baseline="0" noProof="0" dirty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S</a:t>
              </a:r>
              <a:r>
                <a:rPr kumimoji="0" lang="en-US" sz="2400" b="1" i="1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ocial</a:t>
              </a: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2">
                      <a:lumMod val="7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with us on Facebook &amp; Twitter Today!</a:t>
              </a:r>
              <a:endParaRPr kumimoji="0" lang="en-US" sz="2400" b="1" i="0" u="none" strike="noStrike" kern="0" cap="none" spc="50" normalizeH="0" baseline="0" noProof="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" y="6387405"/>
              <a:ext cx="381000" cy="381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5930205"/>
              <a:ext cx="381000" cy="381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981200" y="6006405"/>
              <a:ext cx="2971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    </a:t>
              </a:r>
              <a:r>
                <a:rPr kumimoji="0" lang="en-US" sz="18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Follow @DCDGS</a:t>
              </a:r>
              <a:endParaRPr kumimoji="0" lang="en-US" sz="1800" b="1" i="0" u="none" strike="noStrike" kern="0" cap="none" spc="50" normalizeH="0" baseline="0" noProof="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40280" y="6400800"/>
              <a:ext cx="6324599" cy="36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Become a Fan @DC Department of General Services</a:t>
              </a:r>
              <a:endParaRPr kumimoji="0" lang="en-US" sz="1800" b="1" i="0" u="none" strike="noStrike" kern="0" cap="none" spc="50" normalizeH="0" baseline="0" noProof="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468540"/>
            <a:ext cx="9144000" cy="1389460"/>
            <a:chOff x="0" y="5468540"/>
            <a:chExt cx="9144000" cy="1389460"/>
          </a:xfrm>
        </p:grpSpPr>
        <p:sp>
          <p:nvSpPr>
            <p:cNvPr id="15" name="Rectangle 14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5473005"/>
              <a:ext cx="9144000" cy="13849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endParaRPr lang="en-US" sz="800" b="1" dirty="0">
                <a:solidFill>
                  <a:prstClr val="white"/>
                </a:solidFill>
              </a:endParaRP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pPr algn="ctr"/>
              <a:endParaRPr lang="en-US" sz="2400" b="1" dirty="0">
                <a:solidFill>
                  <a:prstClr val="white"/>
                </a:solidFill>
              </a:endParaRP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546854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2">
                      <a:lumMod val="7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Get</a:t>
              </a: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US" sz="2400" b="1" i="1" u="none" strike="noStrike" kern="0" cap="none" spc="50" normalizeH="0" baseline="0" noProof="0" dirty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S</a:t>
              </a:r>
              <a:r>
                <a:rPr kumimoji="0" lang="en-US" sz="2400" b="1" i="1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ocial</a:t>
              </a: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US" sz="24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2">
                      <a:lumMod val="7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with us on Facebook &amp; Twitter Today!</a:t>
              </a:r>
              <a:endParaRPr kumimoji="0" lang="en-US" sz="2400" b="1" i="0" u="none" strike="noStrike" kern="0" cap="none" spc="50" normalizeH="0" baseline="0" noProof="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6387405"/>
              <a:ext cx="381000" cy="3810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5930205"/>
              <a:ext cx="381000" cy="381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981200" y="6006405"/>
              <a:ext cx="2971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    </a:t>
              </a:r>
              <a:r>
                <a:rPr kumimoji="0" lang="en-US" sz="18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Follow @DCDGS</a:t>
              </a:r>
              <a:endParaRPr kumimoji="0" lang="en-US" sz="1800" b="1" i="0" u="none" strike="noStrike" kern="0" cap="none" spc="50" normalizeH="0" baseline="0" noProof="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40280" y="6400800"/>
              <a:ext cx="6324599" cy="36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50" normalizeH="0" baseline="0" noProof="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/>
                </a:rPr>
                <a:t>Become a Fan @DC Department of General Services</a:t>
              </a:r>
              <a:endParaRPr kumimoji="0" lang="en-US" sz="1800" b="1" i="0" u="none" strike="noStrike" kern="0" cap="none" spc="50" normalizeH="0" baseline="0" noProof="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914400" y="948928"/>
            <a:ext cx="7236161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50" normalizeH="0" baseline="0" noProof="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sym typeface="Gill Sans" pitchFamily="-84" charset="0"/>
              </a:rPr>
              <a:t>Contact Information</a:t>
            </a:r>
            <a:endParaRPr kumimoji="0" lang="en-US" sz="1000" b="1" i="0" u="none" strike="noStrike" kern="0" cap="none" spc="50" normalizeH="0" baseline="0" noProof="0" dirty="0" smtClean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n-lt"/>
              <a:sym typeface="Gill Sans" pitchFamily="-8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50" normalizeH="0" baseline="0" noProof="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n-lt"/>
                <a:sym typeface="Gill Sans" pitchFamily="-84" charset="0"/>
              </a:rPr>
              <a:t/>
            </a:r>
            <a:br>
              <a:rPr kumimoji="0" lang="en-US" sz="2400" b="1" i="0" strike="noStrike" kern="0" cap="none" spc="50" normalizeH="0" baseline="0" noProof="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n-lt"/>
                <a:sym typeface="Gill Sans" pitchFamily="-84" charset="0"/>
              </a:rPr>
            </a:br>
            <a:r>
              <a:rPr kumimoji="0" lang="en-US" sz="2400" b="1" i="0" strike="noStrike" kern="0" cap="none" spc="50" normalizeH="0" baseline="0" noProof="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n-lt"/>
                <a:sym typeface="Gill Sans" pitchFamily="-84" charset="0"/>
              </a:rPr>
              <a:t>Kenneth Diggs</a:t>
            </a:r>
            <a:endParaRPr lang="en-US" sz="2400" b="1" kern="0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prstClr val="white">
                  <a:alpha val="95000"/>
                </a:prstClr>
              </a:solidFill>
              <a:latin typeface="Calibri"/>
              <a:ea typeface="+mn-ea"/>
            </a:endParaRPr>
          </a:p>
          <a:p>
            <a:pPr lvl="0" algn="ctr" eaLnBrk="1" hangingPunct="1">
              <a:defRPr/>
            </a:pPr>
            <a:r>
              <a:rPr lang="en-US" sz="1800" b="1" kern="0" spc="5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ea typeface="+mn-ea"/>
              </a:rPr>
              <a:t>Associate Director, DGS </a:t>
            </a:r>
            <a:r>
              <a:rPr lang="en-US" sz="1800" b="1" kern="0" spc="5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ea typeface="+mn-ea"/>
              </a:rPr>
              <a:t>Communications &amp; Government Affairs</a:t>
            </a:r>
          </a:p>
          <a:p>
            <a:pPr lvl="0" algn="ctr" eaLnBrk="1" hangingPunct="1">
              <a:defRPr/>
            </a:pPr>
            <a:r>
              <a:rPr lang="en-US" sz="2400" b="1" u="sng" kern="0" spc="5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ea typeface="+mn-ea"/>
              </a:rPr>
              <a:t>kenneth.diggs@dc.gov</a:t>
            </a:r>
            <a:endParaRPr kumimoji="0" lang="en-US" sz="2400" b="1" i="0" u="sng" strike="noStrike" kern="0" cap="none" spc="50" normalizeH="0" baseline="0" noProof="0" dirty="0" smtClean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n-lt"/>
              <a:sym typeface="Gill Sans" pitchFamily="-8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5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202-580-9361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u="sng" kern="0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5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Jackie Stanley</a:t>
            </a:r>
            <a:endParaRPr lang="en-US" sz="2400" b="1" kern="0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 eaLnBrk="1" hangingPunct="1">
              <a:defRPr/>
            </a:pPr>
            <a:r>
              <a:rPr lang="en-US" sz="1800" b="1" kern="0" spc="5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DGS Communications &amp; Government Affairs</a:t>
            </a:r>
            <a:endParaRPr lang="en-US" sz="1800" b="1" kern="0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bg2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lvl="0" algn="ctr" eaLnBrk="1" hangingPunct="1">
              <a:defRPr/>
            </a:pPr>
            <a:r>
              <a:rPr lang="en-US" sz="2400" b="1" u="sng" kern="0" spc="5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Jackie.stanley@dc.gov</a:t>
            </a:r>
            <a:endParaRPr lang="en-US" sz="2400" b="1" u="sng" kern="0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50" normalizeH="0" baseline="0" noProof="0" dirty="0" smtClean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rgbClr val="FFFFFF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n-lt"/>
              <a:sym typeface="Gill Sans" pitchFamily="-8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sym typeface="Gill Sans" pitchFamily="-84" charset="0"/>
              </a:rPr>
              <a:t>Website</a:t>
            </a:r>
            <a:r>
              <a:rPr kumimoji="0" lang="en-US" sz="2400" b="1" i="0" u="none" strike="noStrike" kern="0" cap="none" spc="50" normalizeH="0" baseline="0" noProof="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sym typeface="Gill Sans" pitchFamily="-84" charset="0"/>
              </a:rPr>
              <a:t> - </a:t>
            </a:r>
            <a:r>
              <a:rPr kumimoji="0" lang="en-US" sz="2400" b="1" i="0" u="none" strike="noStrike" kern="0" cap="none" spc="50" normalizeH="0" baseline="0" noProof="0" dirty="0" smtClean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sym typeface="Gill Sans" pitchFamily="-84" charset="0"/>
              </a:rPr>
              <a:t>dgs.dc.gov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1"/>
                <a:ext cx="9144000" cy="914400"/>
                <a:chOff x="0" y="0"/>
                <a:chExt cx="9144000" cy="1371600"/>
              </a:xfrm>
              <a:solidFill>
                <a:schemeClr val="tx1"/>
              </a:solidFill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0" y="0"/>
                  <a:ext cx="9144000" cy="1371600"/>
                </a:xfrm>
                <a:prstGeom prst="rect">
                  <a:avLst/>
                </a:prstGeom>
                <a:grpFill/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pic>
              <p:nvPicPr>
                <p:cNvPr id="30" name="Picture 2" descr="Department of General Services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/>
                <a:srcRect r="56777"/>
                <a:stretch/>
              </p:blipFill>
              <p:spPr bwMode="auto">
                <a:xfrm>
                  <a:off x="8302961" y="199043"/>
                  <a:ext cx="688639" cy="943956"/>
                </a:xfrm>
                <a:prstGeom prst="rect">
                  <a:avLst/>
                </a:prstGeom>
                <a:grpFill/>
                <a:ln w="0">
                  <a:noFill/>
                </a:ln>
              </p:spPr>
            </p:pic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192773" y="193691"/>
              <a:ext cx="569227" cy="488917"/>
            </a:xfrm>
            <a:prstGeom prst="rect">
              <a:avLst/>
            </a:prstGeom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6" y="220208"/>
              <a:ext cx="1043914" cy="465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76200" y="0"/>
            <a:ext cx="9067800" cy="914400"/>
            <a:chOff x="0" y="1"/>
            <a:chExt cx="9144000" cy="914400"/>
          </a:xfrm>
        </p:grpSpPr>
        <p:grpSp>
          <p:nvGrpSpPr>
            <p:cNvPr id="52" name="Group 51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76200" y="170004"/>
              <a:ext cx="747778" cy="642277"/>
            </a:xfrm>
            <a:prstGeom prst="rect">
              <a:avLst/>
            </a:prstGeom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2681"/>
              <a:ext cx="1424914" cy="635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" descr="C:\Users\james.partlow\Dropbox\Desktop Folders\DGS Logos\Agency Logos\DCPS_logo_x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18" y="161566"/>
            <a:ext cx="3390982" cy="6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1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***THE FOLLOWING SLIDES WERE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PART OF THE PRESENTATION OR WERE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PRESENTED DUE TO TIME LIMITATIONS.***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8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SITE STORMWATER MANAGEMENT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49500" y="1676400"/>
            <a:ext cx="79849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Modernization – Updates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Approximately $400k grant funding for green roofs to assist in meeting requirements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Cistern will be a part of the solution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Working to minimize bio-retention in SE corner of site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Working with DPR and DDOE to develop design.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60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CONCEPT STORMWATER MANAGEMENT PLAN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0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SCHEDULE OVERVIEW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7300" y="1796608"/>
            <a:ext cx="1752600" cy="43416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2600" y="1800785"/>
            <a:ext cx="4927600" cy="433331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800600" y="1796608"/>
            <a:ext cx="0" cy="43374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DESIGN UPDATE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2577" y="1748028"/>
            <a:ext cx="600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BZA / DDOT Submission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Presentation of proposed Variances / Request made to ANC Nov. &amp; Dec., voted to support.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Storm Water Management Design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Working with DDOE, DPR, DC Water to finalize scope of work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Recent rainfall has provided ability to perform Hydrology study. A/E Team Reviewing Report.</a:t>
            </a:r>
          </a:p>
        </p:txBody>
      </p:sp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3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FIELD LAYOUT / MATERIALS / PERMITTING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52440" y="1783324"/>
            <a:ext cx="7984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LAYOUT</a:t>
            </a:r>
            <a:endParaRPr lang="en-US" dirty="0"/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Dugout Field with Backstop at North End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Grass Field with Backstop at South End</a:t>
            </a:r>
            <a:endParaRPr lang="en-US" dirty="0"/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Materials Considered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Grass with Sub-drainage System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Artificial Turf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Permitting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DPR has the system set up for Permitting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MOU (Memorandum of Understanding) to be established to define school / DCPS used of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990600"/>
            <a:ext cx="791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MEETING AGENDA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447800"/>
            <a:ext cx="67056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endParaRPr lang="en-US" sz="500" b="1" dirty="0" smtClean="0"/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INTRODUCTIONS / “RULES OF THE ROAD”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WELCOME - DR. BROQUARD 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MURCH </a:t>
            </a:r>
            <a:r>
              <a:rPr lang="en-US" sz="2000" b="1" dirty="0" smtClean="0"/>
              <a:t>SWING SPACE DISCUSSION &amp; CONSIDERATIONS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Q&amp;A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NEXT STEPS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FIELD DISCUSSION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Q&amp;A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NEXT STEPS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FIELD LAYOUT / MATERIALS / PERMITTING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371" y="1640106"/>
            <a:ext cx="6924675" cy="4469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71" y="5764212"/>
            <a:ext cx="2178029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1" y="1624702"/>
            <a:ext cx="6870323" cy="4457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FIELD LAYOUT / MATERIALS / PERMITTING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71" y="5764212"/>
            <a:ext cx="2178029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7652" y="1145929"/>
            <a:ext cx="813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NEXT STEPS &amp; PROJECT SCHEDULE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7652" y="1797413"/>
            <a:ext cx="831154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December 2015 – Accept Comments /Questions from Community</a:t>
            </a:r>
            <a:endParaRPr lang="en-US" b="1" dirty="0"/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January 2016 – Make decision on </a:t>
            </a:r>
            <a:r>
              <a:rPr lang="en-US" b="1" dirty="0" err="1" smtClean="0"/>
              <a:t>Murch</a:t>
            </a:r>
            <a:r>
              <a:rPr lang="en-US" b="1" dirty="0" smtClean="0"/>
              <a:t> ES Swing Space location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January 2016 – Finalize Field Material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January 2016 - Finalize SWM Design</a:t>
            </a:r>
          </a:p>
          <a:p>
            <a:pPr marL="914400" lvl="1" indent="-457200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Multi-Agency Coordination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January / February 2016 - Finalize Site Plan - Play Equipment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January/February 2016: Community Meeting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June 2015 – August 2016: Lafayette ES - Modernization Construction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DGS website updates and monthly notices sent to Lafayette teachers, parents, and community 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Weekly </a:t>
            </a:r>
            <a:r>
              <a:rPr lang="en-US" b="1" dirty="0"/>
              <a:t>emails sent to Neighbor Group with periodic additional emails for special </a:t>
            </a:r>
            <a:r>
              <a:rPr lang="en-US" b="1" dirty="0" smtClean="0"/>
              <a:t>notices</a:t>
            </a:r>
            <a:endParaRPr lang="en-US" b="1" dirty="0"/>
          </a:p>
        </p:txBody>
      </p:sp>
      <p:pic>
        <p:nvPicPr>
          <p:cNvPr id="18" name="Picture 17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2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1153180"/>
            <a:ext cx="583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RULES OF THE ROAD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2440" y="1666514"/>
            <a:ext cx="7829560" cy="441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prstClr val="white"/>
                </a:solidFill>
              </a:rPr>
              <a:t>CELLPHONES OFF OR ON VIBRATE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prstClr val="white"/>
                </a:solidFill>
              </a:rPr>
              <a:t>RESTROOMS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RESPECT EACH OTHER </a:t>
            </a:r>
            <a:r>
              <a:rPr lang="en-US" b="1" kern="0" dirty="0" smtClean="0">
                <a:solidFill>
                  <a:prstClr val="white"/>
                </a:solidFill>
              </a:rPr>
              <a:t>OPTIONS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MEETING WILL RUN FROM 7PM TO 9PM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Q&amp;A WILL BE TAKEN AT THE  END OF </a:t>
            </a:r>
            <a:r>
              <a:rPr lang="en-US" b="1" kern="0" dirty="0" smtClean="0">
                <a:solidFill>
                  <a:prstClr val="white"/>
                </a:solidFill>
              </a:rPr>
              <a:t>EACH SECTION OF THE PRESENTATION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EACH SPEAKER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WILL BE GIVEN 30 SECONDS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prstClr val="white"/>
                </a:solidFill>
              </a:rPr>
              <a:t>PLEASE TAKE A NUMBER FOR YOUR TURN TO SPEAK</a:t>
            </a:r>
            <a:endParaRPr kumimoji="0" lang="en-US" sz="160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kern="0" baseline="0" dirty="0" smtClean="0">
                <a:solidFill>
                  <a:prstClr val="white"/>
                </a:solidFill>
              </a:rPr>
              <a:t>COMMENTS / QUESTIONS WILL BE DOCUMENTED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 smtClean="0">
                <a:solidFill>
                  <a:prstClr val="white"/>
                </a:solidFill>
              </a:rPr>
              <a:t>COMMENTS CARDS: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YELLOW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– MURCH ES @ LAFAYETTE ES FIELD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GREEN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– FIELD MATERIAL</a:t>
            </a:r>
          </a:p>
        </p:txBody>
      </p:sp>
      <p:pic>
        <p:nvPicPr>
          <p:cNvPr id="18" name="Picture 17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COMMUNITY UPDATES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49500" y="1676400"/>
            <a:ext cx="79849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WORK HOURS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/>
              <a:t>Hours – 7am – 7pm, Mon – Sat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Occasional </a:t>
            </a:r>
            <a:r>
              <a:rPr lang="en-US" sz="2000" b="1" dirty="0"/>
              <a:t>needs to work </a:t>
            </a:r>
            <a:r>
              <a:rPr lang="en-US" sz="2000" b="1" dirty="0" smtClean="0"/>
              <a:t>after hours </a:t>
            </a:r>
            <a:r>
              <a:rPr lang="en-US" sz="2000" b="1" dirty="0"/>
              <a:t>will be shared via email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endParaRPr lang="en-US" sz="2000" b="1" dirty="0" smtClean="0"/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MURCH ES SWING SPACE CONSIDERATIONS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endParaRPr lang="en-US" sz="2000" b="1" dirty="0" smtClean="0"/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FIELD LAYOUT / PERMITTING / </a:t>
            </a:r>
            <a:r>
              <a:rPr lang="en-US" sz="2000" b="1" dirty="0" smtClean="0"/>
              <a:t>MATERIALS </a:t>
            </a:r>
          </a:p>
          <a:p>
            <a:pPr lvl="1" algn="just">
              <a:spcAft>
                <a:spcPts val="600"/>
              </a:spcAft>
            </a:pPr>
            <a:r>
              <a:rPr lang="en-US" sz="2000" dirty="0" smtClean="0"/>
              <a:t>– Will be presented at Community Meeting in early January 2016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9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MURCH ES SWING SPACE CONSIDERATIONS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49500" y="1676400"/>
            <a:ext cx="7984900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Safety </a:t>
            </a:r>
            <a:r>
              <a:rPr lang="en-US" dirty="0"/>
              <a:t>&amp; Security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/>
              <a:t>Impact on </a:t>
            </a:r>
            <a:r>
              <a:rPr lang="en-US" dirty="0" smtClean="0"/>
              <a:t>Instruction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Proximity </a:t>
            </a:r>
            <a:r>
              <a:rPr lang="en-US" dirty="0"/>
              <a:t>to </a:t>
            </a:r>
            <a:r>
              <a:rPr lang="en-US" dirty="0" err="1"/>
              <a:t>Murch</a:t>
            </a:r>
            <a:r>
              <a:rPr lang="en-US" dirty="0"/>
              <a:t> ES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/>
              <a:t>Impact on Community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/>
              <a:t>Transportation Logistics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Parking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Play space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Cost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Procurement</a:t>
            </a:r>
            <a:r>
              <a:rPr lang="en-US" dirty="0"/>
              <a:t>, Permitting and Construction </a:t>
            </a:r>
            <a:r>
              <a:rPr lang="en-US" dirty="0" smtClean="0"/>
              <a:t>duration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990600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MURCH ES SWING SPACE CONSIDERATIONS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33400" y="1524000"/>
            <a:ext cx="79849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OPTIONS BEING CONSIDERED </a:t>
            </a:r>
            <a:r>
              <a:rPr lang="en-US" sz="1600" dirty="0" smtClean="0"/>
              <a:t>(</a:t>
            </a:r>
            <a:r>
              <a:rPr lang="en-US" sz="1600" u="sng" dirty="0" smtClean="0"/>
              <a:t>NOT</a:t>
            </a:r>
            <a:r>
              <a:rPr lang="en-US" sz="1600" dirty="0" smtClean="0"/>
              <a:t> IN ORDER OF PREFERENCE)</a:t>
            </a:r>
          </a:p>
          <a:p>
            <a:pPr marL="1143000" lvl="1" indent="-228600" algn="just">
              <a:buFont typeface="Wingdings" charset="2"/>
              <a:buChar char="q"/>
            </a:pPr>
            <a:r>
              <a:rPr lang="en-US" dirty="0" smtClean="0"/>
              <a:t>On-Site </a:t>
            </a:r>
            <a:r>
              <a:rPr lang="en-US" dirty="0"/>
              <a:t>@ </a:t>
            </a:r>
            <a:r>
              <a:rPr lang="en-US" dirty="0" err="1"/>
              <a:t>Murch</a:t>
            </a:r>
            <a:r>
              <a:rPr lang="en-US" dirty="0"/>
              <a:t> </a:t>
            </a:r>
            <a:r>
              <a:rPr lang="en-US" dirty="0" smtClean="0"/>
              <a:t>ES (~$2.5M)</a:t>
            </a:r>
            <a:endParaRPr lang="en-US" dirty="0"/>
          </a:p>
          <a:p>
            <a:pPr marL="1143000" lvl="1" indent="-228600" algn="just">
              <a:buFont typeface="Wingdings" charset="2"/>
              <a:buChar char="q"/>
            </a:pPr>
            <a:r>
              <a:rPr lang="en-US" dirty="0" smtClean="0"/>
              <a:t>Split </a:t>
            </a:r>
            <a:r>
              <a:rPr lang="en-US" dirty="0"/>
              <a:t>On-Site &amp; Nearby </a:t>
            </a:r>
            <a:r>
              <a:rPr lang="en-US" dirty="0" smtClean="0"/>
              <a:t>Capital Memorial </a:t>
            </a:r>
            <a:r>
              <a:rPr lang="en-US" dirty="0" smtClean="0"/>
              <a:t>Church (~$3.6M)</a:t>
            </a:r>
            <a:endParaRPr lang="en-US" dirty="0"/>
          </a:p>
          <a:p>
            <a:pPr marL="1143000" lvl="1" indent="-228600" algn="just">
              <a:buFont typeface="Wingdings" charset="2"/>
              <a:buChar char="q"/>
            </a:pPr>
            <a:r>
              <a:rPr lang="en-US" dirty="0" smtClean="0"/>
              <a:t>UDC </a:t>
            </a:r>
            <a:r>
              <a:rPr lang="en-US" dirty="0"/>
              <a:t>Soccer </a:t>
            </a:r>
            <a:r>
              <a:rPr lang="en-US" dirty="0" smtClean="0"/>
              <a:t>Field (~$6M)</a:t>
            </a:r>
            <a:endParaRPr lang="en-US" dirty="0"/>
          </a:p>
          <a:p>
            <a:pPr marL="1143000" lvl="1" indent="-228600" algn="just">
              <a:buFont typeface="Wingdings" charset="2"/>
              <a:buChar char="q"/>
            </a:pPr>
            <a:r>
              <a:rPr lang="en-US" dirty="0"/>
              <a:t>Lafayette Swing </a:t>
            </a:r>
            <a:r>
              <a:rPr lang="en-US" dirty="0" smtClean="0"/>
              <a:t>Space (~$4.5M)</a:t>
            </a:r>
            <a:endParaRPr lang="en-US" dirty="0" smtClean="0"/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endParaRPr lang="en-US" sz="200" b="1" dirty="0"/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ADDITIONAL PROPERTY OWNERS CONTACTED: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4001 Brandywine St (Office </a:t>
            </a:r>
            <a:r>
              <a:rPr lang="en-US" dirty="0" smtClean="0"/>
              <a:t>Building) </a:t>
            </a:r>
            <a:endParaRPr lang="en-US" dirty="0" smtClean="0"/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5252 Wisconsin Ave (Commercial) 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err="1" smtClean="0"/>
              <a:t>Intelstat</a:t>
            </a:r>
            <a:r>
              <a:rPr lang="en-US" dirty="0" smtClean="0"/>
              <a:t> 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Fannie Mae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American University 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Howard University Law School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Fillmore School 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Wesley Theological Seminary 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Christ Church of Washington </a:t>
            </a:r>
          </a:p>
          <a:p>
            <a:pPr lvl="2" indent="228600" algn="just">
              <a:buFont typeface="Wingdings" charset="2"/>
              <a:buChar char="q"/>
            </a:pPr>
            <a:r>
              <a:rPr lang="en-US" dirty="0" smtClean="0"/>
              <a:t>Jackson School Art Center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19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MURCH ES SWING SPACE CONSIDERATIONS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52440" y="1783324"/>
            <a:ext cx="79849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KNOWN CHALLENGES </a:t>
            </a:r>
            <a:r>
              <a:rPr lang="en-US" sz="2000" b="1" dirty="0"/>
              <a:t>WITH MURCH AT </a:t>
            </a:r>
            <a:r>
              <a:rPr lang="en-US" sz="2000" b="1" dirty="0" smtClean="0"/>
              <a:t>LAFAYETTE FIELD</a:t>
            </a:r>
            <a:endParaRPr lang="en-US" b="1" dirty="0"/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~</a:t>
            </a:r>
            <a:r>
              <a:rPr lang="en-US" b="1" dirty="0"/>
              <a:t>1400 students on one site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Play Space </a:t>
            </a:r>
          </a:p>
          <a:p>
            <a:pPr marL="1371600" lvl="2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No </a:t>
            </a:r>
            <a:r>
              <a:rPr lang="en-US" dirty="0"/>
              <a:t>field for </a:t>
            </a:r>
            <a:r>
              <a:rPr lang="en-US" dirty="0" smtClean="0"/>
              <a:t>2+ additional years</a:t>
            </a:r>
          </a:p>
          <a:p>
            <a:pPr marL="1371600" lvl="2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No </a:t>
            </a:r>
            <a:r>
              <a:rPr lang="en-US" dirty="0"/>
              <a:t>5-12 year old play structure for two years</a:t>
            </a:r>
          </a:p>
          <a:p>
            <a:pPr marL="1371600" lvl="2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Large </a:t>
            </a:r>
            <a:r>
              <a:rPr lang="en-US" dirty="0"/>
              <a:t>number of kids on the DPR play equipment.</a:t>
            </a:r>
          </a:p>
          <a:p>
            <a:pPr marL="1371600" lvl="2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Tough </a:t>
            </a:r>
            <a:r>
              <a:rPr lang="en-US" dirty="0"/>
              <a:t>to coordinate recess. 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Emergency Evacuation Logistics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Parking </a:t>
            </a:r>
            <a:r>
              <a:rPr lang="en-US" b="1" dirty="0"/>
              <a:t>concerns </a:t>
            </a:r>
            <a:r>
              <a:rPr lang="en-US" b="1" dirty="0" smtClean="0"/>
              <a:t>/ Traffic </a:t>
            </a:r>
            <a:r>
              <a:rPr lang="en-US" b="1" dirty="0"/>
              <a:t>concerns, especially </a:t>
            </a:r>
            <a:r>
              <a:rPr lang="en-US" b="1" dirty="0" smtClean="0"/>
              <a:t>at pick </a:t>
            </a:r>
            <a:r>
              <a:rPr lang="en-US" b="1" dirty="0"/>
              <a:t>up and drop off. 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Community </a:t>
            </a:r>
            <a:r>
              <a:rPr lang="en-US" b="1" dirty="0"/>
              <a:t>impact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Utilities </a:t>
            </a:r>
            <a:r>
              <a:rPr lang="en-US" b="1" dirty="0"/>
              <a:t>Capacity to support both </a:t>
            </a:r>
            <a:r>
              <a:rPr lang="en-US" b="1" dirty="0" smtClean="0"/>
              <a:t>schools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/>
              <a:t>Impact on Lafayette Rec Center Construction Schedule</a:t>
            </a:r>
          </a:p>
        </p:txBody>
      </p:sp>
    </p:spTree>
    <p:extLst>
      <p:ext uri="{BB962C8B-B14F-4D97-AF65-F5344CB8AC3E}">
        <p14:creationId xmlns:p14="http://schemas.microsoft.com/office/powerpoint/2010/main" val="23844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990600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MURCH ES SWING SPACE CONSIDERATIONS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33400" y="1524000"/>
            <a:ext cx="79849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/>
              <a:t>The Lafayette School and Community started a survey to receive feedback on the school and community.  The results of the survey as of 3:00 PM on 12/15/15 are shown below. </a:t>
            </a:r>
            <a:endParaRPr lang="en-US" sz="1400" dirty="0" smtClean="0"/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2743200"/>
            <a:ext cx="7086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Support of </a:t>
            </a:r>
            <a:r>
              <a:rPr lang="en-US" sz="2000" b="1" u="sng" dirty="0" err="1" smtClean="0"/>
              <a:t>Murch</a:t>
            </a:r>
            <a:r>
              <a:rPr lang="en-US" sz="2000" b="1" u="sng" dirty="0" smtClean="0"/>
              <a:t> in Lafayette Trailers (# of responses/% of total)</a:t>
            </a:r>
          </a:p>
          <a:p>
            <a:endParaRPr lang="en-US" b="1" dirty="0" smtClean="0"/>
          </a:p>
          <a:p>
            <a:pPr marL="457200"/>
            <a:r>
              <a:rPr lang="en-US" b="1" dirty="0" smtClean="0"/>
              <a:t>-- Strongly</a:t>
            </a:r>
            <a:r>
              <a:rPr lang="en-US" b="1" dirty="0"/>
              <a:t> </a:t>
            </a:r>
            <a:r>
              <a:rPr lang="en-US" b="1" dirty="0" smtClean="0"/>
              <a:t>Oppose: 649 / 88.9%</a:t>
            </a:r>
            <a:endParaRPr lang="en-US" b="1" dirty="0"/>
          </a:p>
          <a:p>
            <a:pPr marL="457200"/>
            <a:r>
              <a:rPr lang="en-US" dirty="0" smtClean="0"/>
              <a:t>–  </a:t>
            </a:r>
            <a:r>
              <a:rPr lang="en-US" b="1" dirty="0" smtClean="0"/>
              <a:t>Somewhat</a:t>
            </a:r>
            <a:r>
              <a:rPr lang="en-US" b="1" dirty="0"/>
              <a:t> </a:t>
            </a:r>
            <a:r>
              <a:rPr lang="en-US" b="1" dirty="0" smtClean="0"/>
              <a:t>Oppose: 46 / 6.3%</a:t>
            </a:r>
            <a:endParaRPr lang="en-US" b="1" dirty="0"/>
          </a:p>
          <a:p>
            <a:pPr marL="457200"/>
            <a:r>
              <a:rPr lang="en-US" dirty="0" smtClean="0"/>
              <a:t>–  </a:t>
            </a:r>
            <a:r>
              <a:rPr lang="en-US" b="1" dirty="0" smtClean="0"/>
              <a:t>Neutral: 7 / 0.96%</a:t>
            </a:r>
            <a:endParaRPr lang="en-US" b="1" dirty="0"/>
          </a:p>
          <a:p>
            <a:pPr marL="457200"/>
            <a:r>
              <a:rPr lang="en-US" dirty="0" smtClean="0"/>
              <a:t>–  </a:t>
            </a:r>
            <a:r>
              <a:rPr lang="en-US" b="1" dirty="0" smtClean="0"/>
              <a:t>Somewhat</a:t>
            </a:r>
            <a:r>
              <a:rPr lang="en-US" b="1" dirty="0"/>
              <a:t> </a:t>
            </a:r>
            <a:r>
              <a:rPr lang="en-US" b="1" dirty="0" smtClean="0"/>
              <a:t>Support: 8 / 1.10%</a:t>
            </a:r>
            <a:endParaRPr lang="en-US" b="1" dirty="0"/>
          </a:p>
          <a:p>
            <a:pPr marL="457200"/>
            <a:r>
              <a:rPr lang="en-US" dirty="0" smtClean="0"/>
              <a:t>–  </a:t>
            </a:r>
            <a:r>
              <a:rPr lang="en-US" b="1" dirty="0" smtClean="0"/>
              <a:t>Strongly</a:t>
            </a:r>
            <a:r>
              <a:rPr lang="en-US" b="1" dirty="0"/>
              <a:t> </a:t>
            </a:r>
            <a:r>
              <a:rPr lang="en-US" b="1" dirty="0" smtClean="0"/>
              <a:t>Support: 20 / 2.74%</a:t>
            </a:r>
            <a:endParaRPr lang="en-US" b="1" dirty="0"/>
          </a:p>
          <a:p>
            <a:pPr marL="457200"/>
            <a:endParaRPr lang="en-US" dirty="0" smtClean="0"/>
          </a:p>
          <a:p>
            <a:pPr marL="457200"/>
            <a:r>
              <a:rPr lang="en-US" b="1" dirty="0" smtClean="0"/>
              <a:t>Total Survey Respondents: 732 </a:t>
            </a:r>
            <a:endParaRPr lang="en-US" b="1" dirty="0"/>
          </a:p>
          <a:p>
            <a:r>
              <a:rPr lang="en-US" sz="1400" dirty="0"/>
              <a:t>		</a:t>
            </a:r>
          </a:p>
          <a:p>
            <a:r>
              <a:rPr lang="en-US" sz="1400" b="1" dirty="0"/>
              <a:t>	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59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2440" y="1145804"/>
            <a:ext cx="821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FEEDBACK METHODS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601" b="28996"/>
              <a:stretch/>
            </p:blipFill>
            <p:spPr>
              <a:xfrm>
                <a:off x="7624549" y="76200"/>
                <a:ext cx="681251" cy="764285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://dpr.dc.gov/DC/DPR/Agency/Images/dpr_Logo418x2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802374" cy="5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chartwellsschooldining.com/dcps/content/images/dcps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14764"/>
            <a:ext cx="1603375" cy="3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pbs.twimg.com/profile_images/560594905462870016/ho-I97Kw_400x4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45959"/>
            <a:ext cx="616041" cy="61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49500" y="1738223"/>
            <a:ext cx="79849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QUESTIONS / COMMENTS AT THE END OF PRESENTATION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/>
              <a:t>COMMENTS CAN BE SUBMITTED BY 12/31/15 to: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srgbClr val="FFFFFF"/>
                </a:solidFill>
              </a:rPr>
              <a:t>Email: </a:t>
            </a:r>
            <a:r>
              <a:rPr lang="en-US" sz="2000" u="sng" dirty="0" err="1" smtClean="0">
                <a:solidFill>
                  <a:srgbClr val="FFFFFF"/>
                </a:solidFill>
              </a:rPr>
              <a:t>SIT.INFO</a:t>
            </a:r>
            <a:r>
              <a:rPr lang="en-US" sz="2000" u="sng" dirty="0" err="1">
                <a:solidFill>
                  <a:srgbClr val="FFFFFF"/>
                </a:solidFill>
              </a:rPr>
              <a:t>@dc.gov</a:t>
            </a:r>
            <a:endParaRPr lang="en-US" sz="2000" u="sng" dirty="0">
              <a:solidFill>
                <a:srgbClr val="FFFFFF"/>
              </a:solidFill>
            </a:endParaRP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srgbClr val="FFFFFF"/>
                </a:solidFill>
              </a:rPr>
              <a:t>Lafayette ES Initiated Survey Link: </a:t>
            </a:r>
          </a:p>
          <a:p>
            <a:pPr marL="1371600" lvl="2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u="sng" dirty="0" smtClean="0">
                <a:solidFill>
                  <a:srgbClr val="FFFFFF"/>
                </a:solidFill>
              </a:rPr>
              <a:t>https</a:t>
            </a:r>
            <a:r>
              <a:rPr lang="en-US" sz="2000" u="sng" dirty="0">
                <a:solidFill>
                  <a:srgbClr val="FFFFFF"/>
                </a:solidFill>
              </a:rPr>
              <a:t>://www.surveymonkey.com/r/YQYBVMB</a:t>
            </a:r>
          </a:p>
          <a:p>
            <a:pPr marL="457200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b="1" dirty="0" smtClean="0"/>
              <a:t>COMMENT CARDS (COLLECTED AT THE END OF THE MEETING)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Yellow – </a:t>
            </a:r>
            <a:r>
              <a:rPr lang="en-US" sz="2000" dirty="0" err="1" smtClean="0"/>
              <a:t>Murch</a:t>
            </a:r>
            <a:r>
              <a:rPr lang="en-US" sz="2000" dirty="0" smtClean="0"/>
              <a:t> ES @ Lafayette ES Field</a:t>
            </a:r>
          </a:p>
          <a:p>
            <a:pPr marL="914400" lvl="1" indent="-457200" algn="just"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/>
              <a:t>Green – Field Materials</a:t>
            </a:r>
          </a:p>
        </p:txBody>
      </p:sp>
    </p:spTree>
    <p:extLst>
      <p:ext uri="{BB962C8B-B14F-4D97-AF65-F5344CB8AC3E}">
        <p14:creationId xmlns:p14="http://schemas.microsoft.com/office/powerpoint/2010/main" val="12406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10468</TotalTime>
  <Words>1212</Words>
  <Application>Microsoft Office PowerPoint</Application>
  <PresentationFormat>On-screen Show (4:3)</PresentationFormat>
  <Paragraphs>231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kevin.kovaleski</dc:creator>
  <cp:lastModifiedBy>Deisy Brangman</cp:lastModifiedBy>
  <cp:revision>256</cp:revision>
  <cp:lastPrinted>2015-12-16T18:31:26Z</cp:lastPrinted>
  <dcterms:created xsi:type="dcterms:W3CDTF">2012-05-16T14:53:48Z</dcterms:created>
  <dcterms:modified xsi:type="dcterms:W3CDTF">2015-12-16T18:38:29Z</dcterms:modified>
</cp:coreProperties>
</file>