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68" r:id="rId3"/>
    <p:sldId id="369" r:id="rId4"/>
    <p:sldId id="370" r:id="rId5"/>
    <p:sldId id="377" r:id="rId6"/>
    <p:sldId id="373" r:id="rId7"/>
    <p:sldId id="378" r:id="rId8"/>
    <p:sldId id="371" r:id="rId9"/>
    <p:sldId id="372" r:id="rId10"/>
    <p:sldId id="374" r:id="rId11"/>
    <p:sldId id="375" r:id="rId12"/>
    <p:sldId id="3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A9A1A"/>
    <a:srgbClr val="FFFF47"/>
    <a:srgbClr val="3EEA16"/>
    <a:srgbClr val="458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6" autoAdjust="0"/>
    <p:restoredTop sz="93153" autoAdjust="0"/>
  </p:normalViewPr>
  <p:slideViewPr>
    <p:cSldViewPr>
      <p:cViewPr varScale="1">
        <p:scale>
          <a:sx n="73" d="100"/>
          <a:sy n="73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78536-98F7-4FD6-9044-F00D8F8D1B0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CABE3-CA19-4D71-8D14-0E1124DD8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00E049-B2ED-A04E-A9C2-BE7C9D0DCEEC}" type="slidenum">
              <a:rPr lang="en-US" sz="1200">
                <a:solidFill>
                  <a:prstClr val="black"/>
                </a:solidFill>
                <a:latin typeface="Calibri" charset="0"/>
              </a:rPr>
              <a:pPr eaLnBrk="1" hangingPunct="1"/>
              <a:t>1</a:t>
            </a:fld>
            <a:endParaRPr lang="en-US" sz="1200" dirty="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32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9C175-B1C0-44D2-9E31-8026E03742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79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12.dc.us" TargetMode="External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1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02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, Capitol art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ig_capitol_ar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3820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81000" y="64770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81000" y="6514778"/>
            <a:ext cx="8382000" cy="230832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dist" defTabSz="457200" eaLnBrk="1" hangingPunct="1">
              <a:defRPr/>
            </a:pPr>
            <a:r>
              <a:rPr lang="en-US" sz="900" dirty="0" smtClean="0">
                <a:solidFill>
                  <a:srgbClr val="005283"/>
                </a:solidFill>
                <a:latin typeface="Calibri" charset="0"/>
              </a:rPr>
              <a:t>District of Columbia Public Schools  </a:t>
            </a:r>
            <a:r>
              <a:rPr lang="en-US" sz="900" dirty="0" smtClean="0">
                <a:solidFill>
                  <a:srgbClr val="BFBFBF"/>
                </a:solidFill>
                <a:latin typeface="Calibri" charset="0"/>
              </a:rPr>
              <a:t>|</a:t>
            </a:r>
            <a:r>
              <a:rPr lang="en-US" sz="900" dirty="0" smtClean="0">
                <a:solidFill>
                  <a:srgbClr val="005283"/>
                </a:solidFill>
                <a:latin typeface="Calibri" charset="0"/>
              </a:rPr>
              <a:t>  </a:t>
            </a:r>
            <a:r>
              <a:rPr lang="en-US" sz="900" dirty="0" smtClean="0">
                <a:solidFill>
                  <a:prstClr val="black"/>
                </a:solidFill>
                <a:latin typeface="Calibri"/>
              </a:rPr>
              <a:t>1200 First Street, NE | Washington, DC 20002 | T 202.442.4800 | F 202.442.5517 | </a:t>
            </a:r>
            <a:r>
              <a:rPr lang="en-US" sz="900" dirty="0" smtClean="0">
                <a:solidFill>
                  <a:prstClr val="black"/>
                </a:solidFill>
                <a:latin typeface="Calibri"/>
                <a:hlinkClick r:id="rId3"/>
              </a:rPr>
              <a:t>www.k12.dc.us</a:t>
            </a:r>
            <a:r>
              <a:rPr lang="en-US" sz="9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US" sz="900" dirty="0" smtClean="0">
              <a:solidFill>
                <a:srgbClr val="005283"/>
              </a:solidFill>
              <a:latin typeface="Calibri"/>
            </a:endParaRPr>
          </a:p>
        </p:txBody>
      </p:sp>
      <p:pic>
        <p:nvPicPr>
          <p:cNvPr id="7" name="Picture 5" descr="DCPS_logo_medium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2514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38200" y="2765540"/>
            <a:ext cx="4495800" cy="2492260"/>
          </a:xfrm>
        </p:spPr>
        <p:txBody>
          <a:bodyPr anchor="t"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4495800" cy="403340"/>
          </a:xfrm>
        </p:spPr>
        <p:txBody>
          <a:bodyPr anchor="b"/>
          <a:lstStyle>
            <a:lvl1pPr marL="0" indent="0">
              <a:buNone/>
              <a:defRPr sz="1800" baseline="0">
                <a:solidFill>
                  <a:srgbClr val="A4AEB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8534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81000" y="381000"/>
            <a:ext cx="8382000" cy="276225"/>
          </a:xfrm>
          <a:prstGeom prst="rect">
            <a:avLst/>
          </a:prstGeom>
          <a:solidFill>
            <a:srgbClr val="00528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smtClean="0">
              <a:solidFill>
                <a:prstClr val="white"/>
              </a:solidFill>
              <a:latin typeface="Calibri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81000" y="1524000"/>
            <a:ext cx="8382000" cy="1588"/>
          </a:xfrm>
          <a:prstGeom prst="line">
            <a:avLst/>
          </a:prstGeom>
          <a:ln w="6350" cap="flat" cmpd="sng" algn="ctr">
            <a:solidFill>
              <a:srgbClr val="A4AEB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81000" y="6477000"/>
            <a:ext cx="8382000" cy="1588"/>
          </a:xfrm>
          <a:prstGeom prst="line">
            <a:avLst/>
          </a:prstGeom>
          <a:ln w="6350" cap="flat" cmpd="sng" algn="ctr">
            <a:solidFill>
              <a:srgbClr val="A4AEB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7225"/>
            <a:ext cx="8382000" cy="866775"/>
          </a:xfrm>
        </p:spPr>
        <p:txBody>
          <a:bodyPr/>
          <a:lstStyle>
            <a:lvl1pPr>
              <a:defRPr sz="2800">
                <a:solidFill>
                  <a:srgbClr val="A4AEB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49763"/>
          </a:xfrm>
        </p:spPr>
        <p:txBody>
          <a:bodyPr/>
          <a:lstStyle>
            <a:lvl1pPr marL="228600" indent="-228600">
              <a:buClr>
                <a:srgbClr val="005283"/>
              </a:buClr>
              <a:buFont typeface="Wingdings" charset="2"/>
              <a:buChar char="§"/>
              <a:defRPr sz="2000"/>
            </a:lvl1pPr>
            <a:lvl2pPr marL="594360" indent="-228600">
              <a:buClr>
                <a:srgbClr val="005283"/>
              </a:buClr>
              <a:buFont typeface="Wingdings" charset="2"/>
              <a:buChar char="§"/>
              <a:defRPr sz="1800"/>
            </a:lvl2pPr>
            <a:lvl3pPr>
              <a:buClr>
                <a:srgbClr val="005283"/>
              </a:buClr>
              <a:buFont typeface="Wingdings" charset="2"/>
              <a:buChar char="§"/>
              <a:defRPr sz="1600"/>
            </a:lvl3pPr>
            <a:lvl4pPr>
              <a:buClr>
                <a:srgbClr val="005283"/>
              </a:buClr>
              <a:buFont typeface="Wingdings" charset="2"/>
              <a:buChar char="§"/>
              <a:defRPr sz="1400"/>
            </a:lvl4pPr>
            <a:lvl5pPr>
              <a:buClr>
                <a:srgbClr val="005283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81000" y="381000"/>
            <a:ext cx="8382000" cy="276225"/>
          </a:xfrm>
          <a:solidFill>
            <a:srgbClr val="005283"/>
          </a:solidFill>
        </p:spPr>
        <p:txBody>
          <a:bodyPr/>
          <a:lstStyle>
            <a:lvl1pPr>
              <a:buFontTx/>
              <a:buNone/>
              <a:defRPr sz="1100" b="1">
                <a:solidFill>
                  <a:schemeClr val="bg1"/>
                </a:solidFill>
              </a:defRPr>
            </a:lvl1pPr>
            <a:lvl2pPr>
              <a:buFontTx/>
              <a:buNone/>
              <a:defRPr sz="1100" b="1">
                <a:solidFill>
                  <a:schemeClr val="bg1"/>
                </a:solidFill>
              </a:defRPr>
            </a:lvl2pPr>
            <a:lvl3pPr>
              <a:buFontTx/>
              <a:buNone/>
              <a:defRPr sz="1100" b="1">
                <a:solidFill>
                  <a:schemeClr val="bg1"/>
                </a:solidFill>
              </a:defRPr>
            </a:lvl3pPr>
            <a:lvl4pPr>
              <a:buFontTx/>
              <a:buNone/>
              <a:defRPr sz="1100" b="1">
                <a:solidFill>
                  <a:schemeClr val="bg1"/>
                </a:solidFill>
              </a:defRPr>
            </a:lvl4pPr>
            <a:lvl5pPr>
              <a:buFontTx/>
              <a:buNone/>
              <a:defRPr sz="11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48387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District of Columbia Public Schools  |  October 3, 2012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930AAD6-5820-4014-A62C-A2D9A07C4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3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8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0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4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5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9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0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6F79-C31E-4FF3-8BD6-5E3F8ABE22E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A6B7B-6AA8-4D36-B799-2FC47511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5105400" cy="3086099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3200" b="1" dirty="0" smtClean="0">
                <a:ea typeface="ＭＳ Ｐゴシック" charset="0"/>
                <a:cs typeface="ＭＳ Ｐゴシック" charset="0"/>
              </a:rPr>
            </a:br>
            <a:r>
              <a:rPr lang="en-US" sz="3200" b="1" dirty="0" err="1" smtClean="0">
                <a:ea typeface="ＭＳ Ｐゴシック" charset="0"/>
                <a:cs typeface="ＭＳ Ｐゴシック" charset="0"/>
              </a:rPr>
              <a:t>Murch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 ES SIT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3200" b="1" dirty="0" smtClean="0">
                <a:ea typeface="ＭＳ Ｐゴシック" charset="0"/>
                <a:cs typeface="ＭＳ Ｐゴシック" charset="0"/>
              </a:rPr>
            </a:br>
            <a:r>
              <a:rPr lang="en-US" sz="3200" b="1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3200" b="1" dirty="0" smtClean="0">
                <a:ea typeface="ＭＳ Ｐゴシック" charset="0"/>
                <a:cs typeface="ＭＳ Ｐゴシック" charset="0"/>
              </a:rPr>
            </a:br>
            <a:r>
              <a:rPr lang="en-US" sz="2000" b="1" dirty="0" smtClean="0">
                <a:ea typeface="ＭＳ Ｐゴシック" charset="0"/>
                <a:cs typeface="ＭＳ Ｐゴシック" charset="0"/>
              </a:rPr>
              <a:t>February 11, 2016</a:t>
            </a:r>
            <a:r>
              <a:rPr lang="en-US" sz="2600" b="1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2600" b="1" dirty="0" smtClean="0">
                <a:ea typeface="ＭＳ Ｐゴシック" charset="0"/>
                <a:cs typeface="ＭＳ Ｐゴシック" charset="0"/>
              </a:rPr>
            </a:br>
            <a:endParaRPr lang="en-US" sz="2600" b="1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 descr="DGS_logo_le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28600"/>
            <a:ext cx="141528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1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Parking Evaluation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524000"/>
            <a:ext cx="5029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/>
              <a:t>Three options are being explored:</a:t>
            </a:r>
            <a:endParaRPr lang="en-US" sz="36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29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9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900" dirty="0" smtClean="0"/>
              <a:t>~25 surface parking at the corner of Davenport and 36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 St. </a:t>
            </a:r>
            <a:r>
              <a:rPr lang="en-US" sz="2900" dirty="0"/>
              <a:t> </a:t>
            </a:r>
            <a:r>
              <a:rPr lang="en-US" sz="2900" dirty="0" smtClean="0"/>
              <a:t>Would require a change in the PK/K play location.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2900" dirty="0"/>
          </a:p>
          <a:p>
            <a:pPr marL="0" indent="0">
              <a:spcBef>
                <a:spcPts val="0"/>
              </a:spcBef>
              <a:buNone/>
            </a:pPr>
            <a:endParaRPr lang="en-US" sz="29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29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900" dirty="0" smtClean="0"/>
              <a:t>50% reduction in the number of underground spaces below the gym. Entrance off Reno. This option would require additional “Value Engineering” in the building.</a:t>
            </a:r>
            <a:endParaRPr lang="en-US" sz="29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29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9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9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900" dirty="0" smtClean="0"/>
              <a:t>Raise the gym ~ 8ft and having parking at grade under the gym.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/>
              <a:t>Note:  We may be able to combine option 1 with options 2 or 3 to get the ~50 spaces originally design</a:t>
            </a:r>
            <a:endParaRPr lang="en-US" sz="2500" dirty="0"/>
          </a:p>
          <a:p>
            <a:pPr marL="0" indent="0">
              <a:spcBef>
                <a:spcPts val="0"/>
              </a:spcBef>
              <a:buNone/>
            </a:pP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7976"/>
          <a:stretch/>
        </p:blipFill>
        <p:spPr>
          <a:xfrm>
            <a:off x="5410200" y="1600200"/>
            <a:ext cx="3305115" cy="17222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352800"/>
            <a:ext cx="2946400" cy="1427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18122" t="12388"/>
          <a:stretch/>
        </p:blipFill>
        <p:spPr>
          <a:xfrm>
            <a:off x="5566794" y="4876800"/>
            <a:ext cx="3275516" cy="1435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9400" y="3124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Davenport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842766" y="18346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36th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642366" y="35110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Reno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566166" y="50350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Reno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069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Murch</a:t>
            </a:r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Building</a:t>
            </a:r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Schedule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458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81000" y="1828800"/>
            <a:ext cx="8001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05283"/>
              </a:buClr>
              <a:buFont typeface="Wingdings" charset="2"/>
            </a:pPr>
            <a:r>
              <a:rPr lang="en-US" sz="2000" b="1" u="sng" dirty="0"/>
              <a:t>PROPOSED SWING SPACE SCHEDULE</a:t>
            </a:r>
          </a:p>
          <a:p>
            <a:pPr>
              <a:spcBef>
                <a:spcPct val="20000"/>
              </a:spcBef>
              <a:buClr>
                <a:srgbClr val="005283"/>
              </a:buClr>
              <a:buFont typeface="Wingdings" charset="2"/>
            </a:pPr>
            <a:r>
              <a:rPr lang="en-US" sz="2000" b="1" dirty="0" smtClean="0"/>
              <a:t>Design Revisions:  Late February/Early March</a:t>
            </a:r>
          </a:p>
          <a:p>
            <a:pPr>
              <a:spcBef>
                <a:spcPct val="20000"/>
              </a:spcBef>
              <a:buClr>
                <a:srgbClr val="005283"/>
              </a:buClr>
              <a:buFont typeface="Wingdings" charset="2"/>
            </a:pPr>
            <a:r>
              <a:rPr lang="en-US" sz="2000" b="1" dirty="0" smtClean="0"/>
              <a:t>Completion of First Design Permit Package: Late April</a:t>
            </a:r>
          </a:p>
          <a:p>
            <a:pPr>
              <a:spcBef>
                <a:spcPct val="20000"/>
              </a:spcBef>
              <a:buClr>
                <a:srgbClr val="005283"/>
              </a:buClr>
              <a:buFont typeface="Wingdings" charset="2"/>
            </a:pPr>
            <a:r>
              <a:rPr lang="en-US" sz="2000" b="1" dirty="0" smtClean="0"/>
              <a:t>Receipt of First Permit (Excavation &amp; Site work):  Late June</a:t>
            </a:r>
          </a:p>
          <a:p>
            <a:pPr>
              <a:spcBef>
                <a:spcPct val="20000"/>
              </a:spcBef>
              <a:buClr>
                <a:srgbClr val="005283"/>
              </a:buClr>
              <a:buFont typeface="Wingdings" charset="2"/>
            </a:pPr>
            <a:r>
              <a:rPr lang="en-US" sz="2000" b="1" dirty="0" smtClean="0"/>
              <a:t>Mobilization: Late June</a:t>
            </a:r>
            <a:r>
              <a:rPr lang="en-US" sz="2000" b="1" dirty="0"/>
              <a:t>	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3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458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UDC work session with DCPS, UDC, </a:t>
            </a:r>
            <a:r>
              <a:rPr lang="en-US" dirty="0" err="1" smtClean="0"/>
              <a:t>Murch</a:t>
            </a:r>
            <a:r>
              <a:rPr lang="en-US" dirty="0" smtClean="0"/>
              <a:t> Leadership, SIT (2 members), and Field LLC.  </a:t>
            </a:r>
            <a:r>
              <a:rPr lang="en-US" b="1" dirty="0" smtClean="0"/>
              <a:t>Date TBD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Next SIT Meeting</a:t>
            </a:r>
            <a:r>
              <a:rPr lang="en-US" dirty="0" smtClean="0"/>
              <a:t>:  February 24</a:t>
            </a:r>
            <a:r>
              <a:rPr lang="en-US" baseline="30000" dirty="0" smtClean="0"/>
              <a:t>th @</a:t>
            </a:r>
            <a:r>
              <a:rPr lang="en-US" dirty="0" smtClean="0"/>
              <a:t> 6PM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365760" lvl="1" indent="0">
              <a:spcBef>
                <a:spcPts val="0"/>
              </a:spcBef>
              <a:buNone/>
            </a:pPr>
            <a:r>
              <a:rPr lang="en-US" b="1" dirty="0" smtClean="0"/>
              <a:t>Topics: 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dirty="0" smtClean="0"/>
              <a:t>Continued review of </a:t>
            </a:r>
            <a:r>
              <a:rPr lang="en-US" dirty="0" err="1" smtClean="0"/>
              <a:t>Murch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uilding design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dirty="0" smtClean="0"/>
              <a:t>Update on UDC Discussion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dirty="0" smtClean="0"/>
              <a:t>Review of UDC Trailer Layout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8503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600200"/>
            <a:ext cx="8610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dirty="0" smtClean="0"/>
              <a:t>Swing Space Update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UDC Discussions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Logistics and Aftercare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Schedule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dirty="0" err="1" smtClean="0"/>
              <a:t>Murch</a:t>
            </a:r>
            <a:r>
              <a:rPr lang="en-US" sz="2800" dirty="0" smtClean="0"/>
              <a:t> Project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Update on Cost Estimate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Design Review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Schedule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Next </a:t>
            </a:r>
            <a:r>
              <a:rPr lang="en-US" sz="2800" dirty="0" smtClean="0"/>
              <a:t>Steps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2961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Swing Space Update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458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Update on UDC Discussions</a:t>
            </a:r>
          </a:p>
          <a:p>
            <a:pPr>
              <a:spcBef>
                <a:spcPts val="0"/>
              </a:spcBef>
            </a:pP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 smtClean="0"/>
              <a:t>Updates on Swing Space Logistics &amp; Aftercare: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lvl="1">
              <a:spcBef>
                <a:spcPts val="0"/>
              </a:spcBef>
            </a:pPr>
            <a:r>
              <a:rPr lang="en-US" b="1" dirty="0" smtClean="0"/>
              <a:t>Transportation: </a:t>
            </a:r>
            <a:r>
              <a:rPr lang="en-US" dirty="0" smtClean="0"/>
              <a:t>DCPS wil</a:t>
            </a:r>
            <a:r>
              <a:rPr lang="en-US" dirty="0" smtClean="0"/>
              <a:t>l be working with </a:t>
            </a:r>
            <a:r>
              <a:rPr lang="en-US" dirty="0" err="1" smtClean="0"/>
              <a:t>Murch</a:t>
            </a:r>
            <a:r>
              <a:rPr lang="en-US" dirty="0" smtClean="0"/>
              <a:t> leadership and parent volunteers to develop a survey to better understand transportation needs.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UDC Pick Up and Drop Off</a:t>
            </a:r>
            <a:r>
              <a:rPr lang="en-US" dirty="0"/>
              <a:t>:  DCPS has had conversations with DDOT about expanding the pick up and drop off area along Van Ness St.  </a:t>
            </a:r>
            <a:r>
              <a:rPr lang="en-US" dirty="0" smtClean="0"/>
              <a:t>We will be conducting a site walk to finalize the plans.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Aftercare: </a:t>
            </a:r>
            <a:r>
              <a:rPr lang="en-US" dirty="0" smtClean="0"/>
              <a:t>DCPS will be meeting with representatives from X-Day, Capitol Languages Program, and </a:t>
            </a:r>
            <a:r>
              <a:rPr lang="en-US" dirty="0" err="1" smtClean="0"/>
              <a:t>Murch</a:t>
            </a:r>
            <a:r>
              <a:rPr lang="en-US" dirty="0" smtClean="0"/>
              <a:t> Leadership next week.  Both programs have informally requested to share space in the trailers.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Move Coordination Meetings:  </a:t>
            </a:r>
            <a:r>
              <a:rPr lang="en-US" dirty="0" smtClean="0"/>
              <a:t>DCPS and DGS will be working with the </a:t>
            </a:r>
            <a:r>
              <a:rPr lang="en-US" dirty="0" err="1" smtClean="0"/>
              <a:t>Murch</a:t>
            </a:r>
            <a:r>
              <a:rPr lang="en-US" dirty="0" smtClean="0"/>
              <a:t> leadership and staff to develop a moving plan. First meeting will be at the end of February.  Contractors will be responsible for the move and providing the necessary materials.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2069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Swing Space Schedule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458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/>
              <a:t>PROPOSED SWING SPACE </a:t>
            </a:r>
            <a:r>
              <a:rPr lang="en-US" b="1" u="sng" dirty="0" smtClean="0"/>
              <a:t>SCHEDULE</a:t>
            </a:r>
            <a:endParaRPr lang="en-US" u="sng" dirty="0"/>
          </a:p>
          <a:p>
            <a:r>
              <a:rPr lang="en-US" dirty="0"/>
              <a:t>UDC Swing Design </a:t>
            </a:r>
            <a:r>
              <a:rPr lang="en-US" dirty="0" smtClean="0"/>
              <a:t>Complete:</a:t>
            </a:r>
            <a:r>
              <a:rPr lang="en-US" dirty="0"/>
              <a:t> </a:t>
            </a:r>
            <a:r>
              <a:rPr lang="en-US" dirty="0" smtClean="0"/>
              <a:t> Mid-March</a:t>
            </a:r>
            <a:r>
              <a:rPr lang="en-US" dirty="0"/>
              <a:t>	</a:t>
            </a:r>
          </a:p>
          <a:p>
            <a:r>
              <a:rPr lang="en-US" dirty="0"/>
              <a:t>Obtain Swing Design </a:t>
            </a:r>
            <a:r>
              <a:rPr lang="en-US" dirty="0" smtClean="0"/>
              <a:t>Permits:</a:t>
            </a:r>
            <a:r>
              <a:rPr lang="en-US" dirty="0"/>
              <a:t> </a:t>
            </a:r>
            <a:r>
              <a:rPr lang="en-US" dirty="0" smtClean="0"/>
              <a:t>May</a:t>
            </a:r>
            <a:r>
              <a:rPr lang="en-US" dirty="0"/>
              <a:t>	</a:t>
            </a:r>
          </a:p>
          <a:p>
            <a:r>
              <a:rPr lang="en-US" dirty="0"/>
              <a:t>Begin Site </a:t>
            </a:r>
            <a:r>
              <a:rPr lang="en-US" dirty="0" smtClean="0"/>
              <a:t>Preparation/</a:t>
            </a:r>
            <a:r>
              <a:rPr lang="en-US" dirty="0"/>
              <a:t>Site Utilities at </a:t>
            </a:r>
            <a:r>
              <a:rPr lang="en-US" dirty="0" smtClean="0"/>
              <a:t>UDC:</a:t>
            </a:r>
            <a:r>
              <a:rPr lang="en-US" dirty="0"/>
              <a:t> </a:t>
            </a:r>
            <a:r>
              <a:rPr lang="en-US" dirty="0" smtClean="0"/>
              <a:t> June</a:t>
            </a:r>
            <a:r>
              <a:rPr lang="en-US" dirty="0"/>
              <a:t>	</a:t>
            </a:r>
          </a:p>
          <a:p>
            <a:r>
              <a:rPr lang="en-US" dirty="0"/>
              <a:t>Deliver Swing Trailers to </a:t>
            </a:r>
            <a:r>
              <a:rPr lang="en-US" dirty="0" smtClean="0"/>
              <a:t>UDC:</a:t>
            </a:r>
            <a:r>
              <a:rPr lang="en-US" dirty="0"/>
              <a:t> </a:t>
            </a:r>
            <a:r>
              <a:rPr lang="en-US" dirty="0" smtClean="0"/>
              <a:t>Late June</a:t>
            </a:r>
            <a:endParaRPr lang="en-US" dirty="0"/>
          </a:p>
          <a:p>
            <a:r>
              <a:rPr lang="en-US" dirty="0"/>
              <a:t>Complete Swing Space </a:t>
            </a:r>
            <a:r>
              <a:rPr lang="en-US" dirty="0" smtClean="0"/>
              <a:t>Construction:</a:t>
            </a:r>
            <a:r>
              <a:rPr lang="en-US" dirty="0"/>
              <a:t> </a:t>
            </a:r>
            <a:r>
              <a:rPr lang="en-US" dirty="0" smtClean="0"/>
              <a:t>August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2318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Murch</a:t>
            </a:r>
            <a:r>
              <a:rPr lang="en-US" alt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Building Project Update</a:t>
            </a:r>
            <a:endParaRPr lang="en-US" altLang="en-US" sz="2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8458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86000" y="261339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 err="1"/>
              <a:t>Murch</a:t>
            </a:r>
            <a:r>
              <a:rPr lang="en-US" sz="2800" dirty="0"/>
              <a:t> Project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Update on Cost Estimate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Design Review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12731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Murch</a:t>
            </a:r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Building Update: Estimate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00200"/>
            <a:ext cx="3276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Project Budget: $68 Million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MCN Build provided a cost estimate to DGS and DCPS.  The building estimates are coming in around $10 million over budget.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Funding for swing space will be included in a budget enhancement.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MCN identified the underground parking and current design of the cafeteria as the biggest cost drivers for the project.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8612"/>
          <a:stretch/>
        </p:blipFill>
        <p:spPr>
          <a:xfrm>
            <a:off x="3787461" y="2286000"/>
            <a:ext cx="5356539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0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Murch</a:t>
            </a:r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Building Update: Estimate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" name="Picture 2" descr="SD-Cost Drivers[1]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9"/>
          <a:stretch/>
        </p:blipFill>
        <p:spPr>
          <a:xfrm>
            <a:off x="304800" y="1600200"/>
            <a:ext cx="8629377" cy="48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3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Updates</a:t>
            </a:r>
            <a:b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 1: Program Movement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6008" t="9853"/>
          <a:stretch/>
        </p:blipFill>
        <p:spPr>
          <a:xfrm>
            <a:off x="2229556" y="1600200"/>
            <a:ext cx="6911622" cy="48768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467" y="1676400"/>
            <a:ext cx="2209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b="1" u="sng" dirty="0" smtClean="0"/>
              <a:t>Observations</a:t>
            </a:r>
            <a:endParaRPr lang="en-US" b="1" u="sng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Provides separate gym, cafeteria, and library spaces.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Does not provide direct access to the kitchen, which makes delivery a challenge.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Removes the PK/K commons space.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Slight reduction in media center size.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01174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Updates</a:t>
            </a:r>
            <a:b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 2:  Program Movement</a:t>
            </a:r>
            <a:endParaRPr lang="en-US" alt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2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DCPS | OCOO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442931-C1BE-48FD-AE28-E892A7B0F32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5829" t="13101"/>
          <a:stretch/>
        </p:blipFill>
        <p:spPr>
          <a:xfrm>
            <a:off x="2297289" y="1600200"/>
            <a:ext cx="6832600" cy="489214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467" y="1676400"/>
            <a:ext cx="2209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5283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b="1" u="sng" dirty="0" smtClean="0"/>
              <a:t>Observations</a:t>
            </a:r>
            <a:endParaRPr lang="en-US" b="1" u="sng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Kitchen has direct access to loading area.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Maintains PK/K commons area.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Having a combined cafeteria &amp; gym area could be an operational challenge.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Reduction in media center size.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100" dirty="0" smtClean="0"/>
          </a:p>
          <a:p>
            <a:pPr lvl="1"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365760" lvl="1" indent="0">
              <a:spcBef>
                <a:spcPts val="0"/>
              </a:spcBef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5607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110452</TotalTime>
  <Words>609</Words>
  <Application>Microsoft Macintosh PowerPoint</Application>
  <PresentationFormat>On-screen Show (4:3)</PresentationFormat>
  <Paragraphs>237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Murch ES SIT  February 11, 2016 </vt:lpstr>
      <vt:lpstr>Agenda</vt:lpstr>
      <vt:lpstr>Swing Space Update</vt:lpstr>
      <vt:lpstr>Swing Space Schedule</vt:lpstr>
      <vt:lpstr>Murch Building Project Update</vt:lpstr>
      <vt:lpstr>Murch Building Update: Estimate</vt:lpstr>
      <vt:lpstr>Murch Building Update: Estimate</vt:lpstr>
      <vt:lpstr>Design Updates Scenario 1: Program Movement</vt:lpstr>
      <vt:lpstr>Design Updates Scenario 2:  Program Movement</vt:lpstr>
      <vt:lpstr>Parking Evaluation</vt:lpstr>
      <vt:lpstr>Murch Building Schedule</vt:lpstr>
      <vt:lpstr>Next Steps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Specialized Instruction  LAD Goal &amp; Objective Setting  Meeting III April 29, 2014</dc:title>
  <dc:creator>ServUS</dc:creator>
  <cp:lastModifiedBy>patrick davis</cp:lastModifiedBy>
  <cp:revision>656</cp:revision>
  <cp:lastPrinted>2016-02-11T15:26:27Z</cp:lastPrinted>
  <dcterms:created xsi:type="dcterms:W3CDTF">2014-04-30T14:02:39Z</dcterms:created>
  <dcterms:modified xsi:type="dcterms:W3CDTF">2016-02-12T02:38:16Z</dcterms:modified>
</cp:coreProperties>
</file>