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Lst>
  <p:notesMasterIdLst>
    <p:notesMasterId r:id="rId18"/>
  </p:notesMasterIdLst>
  <p:handoutMasterIdLst>
    <p:handoutMasterId r:id="rId19"/>
  </p:handoutMasterIdLst>
  <p:sldIdLst>
    <p:sldId id="257" r:id="rId2"/>
    <p:sldId id="327" r:id="rId3"/>
    <p:sldId id="324" r:id="rId4"/>
    <p:sldId id="344" r:id="rId5"/>
    <p:sldId id="343" r:id="rId6"/>
    <p:sldId id="350" r:id="rId7"/>
    <p:sldId id="347" r:id="rId8"/>
    <p:sldId id="348" r:id="rId9"/>
    <p:sldId id="349" r:id="rId10"/>
    <p:sldId id="346" r:id="rId11"/>
    <p:sldId id="336" r:id="rId12"/>
    <p:sldId id="333" r:id="rId13"/>
    <p:sldId id="338" r:id="rId14"/>
    <p:sldId id="339" r:id="rId15"/>
    <p:sldId id="340" r:id="rId16"/>
    <p:sldId id="271" r:id="rId17"/>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Geneva" pitchFamily="-110"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Geneva" pitchFamily="-110"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Geneva" pitchFamily="-110"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Geneva" pitchFamily="-110"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Geneva" pitchFamily="-110" charset="-128"/>
        <a:cs typeface="+mn-cs"/>
      </a:defRPr>
    </a:lvl5pPr>
    <a:lvl6pPr marL="2286000" algn="l" defTabSz="914400" rtl="0" eaLnBrk="1" latinLnBrk="0" hangingPunct="1">
      <a:defRPr kern="1200">
        <a:solidFill>
          <a:schemeClr val="tx1"/>
        </a:solidFill>
        <a:latin typeface="Arial" panose="020B0604020202020204" pitchFamily="34" charset="0"/>
        <a:ea typeface="Geneva" pitchFamily="-110" charset="-128"/>
        <a:cs typeface="+mn-cs"/>
      </a:defRPr>
    </a:lvl6pPr>
    <a:lvl7pPr marL="2743200" algn="l" defTabSz="914400" rtl="0" eaLnBrk="1" latinLnBrk="0" hangingPunct="1">
      <a:defRPr kern="1200">
        <a:solidFill>
          <a:schemeClr val="tx1"/>
        </a:solidFill>
        <a:latin typeface="Arial" panose="020B0604020202020204" pitchFamily="34" charset="0"/>
        <a:ea typeface="Geneva" pitchFamily="-110" charset="-128"/>
        <a:cs typeface="+mn-cs"/>
      </a:defRPr>
    </a:lvl7pPr>
    <a:lvl8pPr marL="3200400" algn="l" defTabSz="914400" rtl="0" eaLnBrk="1" latinLnBrk="0" hangingPunct="1">
      <a:defRPr kern="1200">
        <a:solidFill>
          <a:schemeClr val="tx1"/>
        </a:solidFill>
        <a:latin typeface="Arial" panose="020B0604020202020204" pitchFamily="34" charset="0"/>
        <a:ea typeface="Geneva" pitchFamily="-110" charset="-128"/>
        <a:cs typeface="+mn-cs"/>
      </a:defRPr>
    </a:lvl8pPr>
    <a:lvl9pPr marL="3657600" algn="l" defTabSz="914400" rtl="0" eaLnBrk="1" latinLnBrk="0" hangingPunct="1">
      <a:defRPr kern="1200">
        <a:solidFill>
          <a:schemeClr val="tx1"/>
        </a:solidFill>
        <a:latin typeface="Arial" panose="020B0604020202020204" pitchFamily="34" charset="0"/>
        <a:ea typeface="Geneva"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3"/>
    <a:srgbClr val="C7CBD4"/>
    <a:srgbClr val="0098DB"/>
    <a:srgbClr val="A4AEB5"/>
    <a:srgbClr val="4BD1F8"/>
    <a:srgbClr val="4FC1EE"/>
    <a:srgbClr val="43A2E8"/>
    <a:srgbClr val="379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85458" autoAdjust="0"/>
  </p:normalViewPr>
  <p:slideViewPr>
    <p:cSldViewPr snapToObjects="1">
      <p:cViewPr>
        <p:scale>
          <a:sx n="90" d="100"/>
          <a:sy n="90" d="100"/>
        </p:scale>
        <p:origin x="810" y="-7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wrap="square" lIns="92446" tIns="46223" rIns="92446" bIns="46223" numCol="1" anchor="t" anchorCtr="0" compatLnSpc="1">
            <a:prstTxWarp prst="textNoShape">
              <a:avLst/>
            </a:prstTxWarp>
          </a:bodyPr>
          <a:lstStyle>
            <a:lvl1pPr eaLnBrk="1" hangingPunct="1">
              <a:defRPr sz="1200">
                <a:latin typeface="Calibri" pitchFamily="-110" charset="0"/>
              </a:defRPr>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wrap="square" lIns="92446" tIns="46223" rIns="92446" bIns="46223" numCol="1" anchor="t" anchorCtr="0" compatLnSpc="1">
            <a:prstTxWarp prst="textNoShape">
              <a:avLst/>
            </a:prstTxWarp>
          </a:bodyPr>
          <a:lstStyle>
            <a:lvl1pPr algn="r" eaLnBrk="1" hangingPunct="1">
              <a:defRPr sz="1200">
                <a:latin typeface="Calibri" pitchFamily="-110" charset="0"/>
              </a:defRPr>
            </a:lvl1pPr>
          </a:lstStyle>
          <a:p>
            <a:pPr>
              <a:defRPr/>
            </a:pPr>
            <a:fld id="{53711496-7396-4DC7-9D47-291D2AD5525D}" type="datetime1">
              <a:rPr lang="en-US"/>
              <a:pPr>
                <a:defRPr/>
              </a:pPr>
              <a:t>4/14/2016</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wrap="square" lIns="92446" tIns="46223" rIns="92446" bIns="46223" numCol="1" anchor="b" anchorCtr="0" compatLnSpc="1">
            <a:prstTxWarp prst="textNoShape">
              <a:avLst/>
            </a:prstTxWarp>
          </a:bodyPr>
          <a:lstStyle>
            <a:lvl1pPr eaLnBrk="1" hangingPunct="1">
              <a:defRPr sz="1200">
                <a:latin typeface="Calibri" pitchFamily="-110" charset="0"/>
              </a:defRPr>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BFFF59F-D589-43F8-AABA-E4A1AC89BC0F}" type="slidenum">
              <a:rPr lang="en-US" altLang="en-US"/>
              <a:pPr>
                <a:defRPr/>
              </a:pPr>
              <a:t>‹#›</a:t>
            </a:fld>
            <a:endParaRPr lang="en-US" altLang="en-US"/>
          </a:p>
        </p:txBody>
      </p:sp>
    </p:spTree>
    <p:extLst>
      <p:ext uri="{BB962C8B-B14F-4D97-AF65-F5344CB8AC3E}">
        <p14:creationId xmlns:p14="http://schemas.microsoft.com/office/powerpoint/2010/main" val="18720516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wrap="square" lIns="92446" tIns="46223" rIns="92446" bIns="46223" numCol="1" anchor="t" anchorCtr="0" compatLnSpc="1">
            <a:prstTxWarp prst="textNoShape">
              <a:avLst/>
            </a:prstTxWarp>
          </a:bodyPr>
          <a:lstStyle>
            <a:lvl1pPr eaLnBrk="1" hangingPunct="1">
              <a:defRPr sz="1200">
                <a:latin typeface="Calibri" pitchFamily="-110" charset="0"/>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wrap="square" lIns="92446" tIns="46223" rIns="92446" bIns="46223" numCol="1" anchor="t" anchorCtr="0" compatLnSpc="1">
            <a:prstTxWarp prst="textNoShape">
              <a:avLst/>
            </a:prstTxWarp>
          </a:bodyPr>
          <a:lstStyle>
            <a:lvl1pPr algn="r" eaLnBrk="1" hangingPunct="1">
              <a:defRPr sz="1200">
                <a:latin typeface="Calibri" pitchFamily="-110" charset="0"/>
              </a:defRPr>
            </a:lvl1pPr>
          </a:lstStyle>
          <a:p>
            <a:pPr>
              <a:defRPr/>
            </a:pPr>
            <a:fld id="{5E86B6F8-2E7C-405C-B10E-CDE0FD5D1D52}" type="datetime1">
              <a:rPr lang="en-US"/>
              <a:pPr>
                <a:defRPr/>
              </a:pPr>
              <a:t>4/14/2016</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wrap="square" lIns="92446" tIns="46223" rIns="92446" bIns="46223"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1041" y="4415790"/>
            <a:ext cx="5608320" cy="4183380"/>
          </a:xfrm>
          <a:prstGeom prst="rect">
            <a:avLst/>
          </a:prstGeom>
        </p:spPr>
        <p:txBody>
          <a:bodyPr vert="horz" wrap="square" lIns="92446" tIns="46223" rIns="92446" bIns="46223"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wrap="square" lIns="92446" tIns="46223" rIns="92446" bIns="46223" numCol="1" anchor="b" anchorCtr="0" compatLnSpc="1">
            <a:prstTxWarp prst="textNoShape">
              <a:avLst/>
            </a:prstTxWarp>
          </a:bodyPr>
          <a:lstStyle>
            <a:lvl1pPr eaLnBrk="1" hangingPunct="1">
              <a:defRPr sz="1200">
                <a:latin typeface="Calibri" pitchFamily="-110" charset="0"/>
              </a:defRPr>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B9A826-4FD8-4CDF-9DE8-8E38C47A86DB}" type="slidenum">
              <a:rPr lang="en-US" altLang="en-US"/>
              <a:pPr>
                <a:defRPr/>
              </a:pPr>
              <a:t>‹#›</a:t>
            </a:fld>
            <a:endParaRPr lang="en-US" altLang="en-US"/>
          </a:p>
        </p:txBody>
      </p:sp>
    </p:spTree>
    <p:extLst>
      <p:ext uri="{BB962C8B-B14F-4D97-AF65-F5344CB8AC3E}">
        <p14:creationId xmlns:p14="http://schemas.microsoft.com/office/powerpoint/2010/main" val="188599029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pitchFamily="-107" charset="-128"/>
        <a:cs typeface="Geneva"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Geneva" pitchFamily="-110" charset="-128"/>
              </a:rPr>
              <a:t>Toussaint’s Slide:</a:t>
            </a:r>
          </a:p>
          <a:p>
            <a:endParaRPr lang="en-US" altLang="en-US" dirty="0" smtClean="0">
              <a:ea typeface="Geneva" pitchFamily="-110" charset="-128"/>
            </a:endParaRPr>
          </a:p>
          <a:p>
            <a:r>
              <a:rPr lang="en-US" altLang="en-US" dirty="0" smtClean="0">
                <a:ea typeface="Geneva" pitchFamily="-110" charset="-128"/>
              </a:rPr>
              <a:t>Thank</a:t>
            </a:r>
            <a:r>
              <a:rPr lang="en-US" altLang="en-US" baseline="0" dirty="0" smtClean="0">
                <a:ea typeface="Geneva" pitchFamily="-110" charset="-128"/>
              </a:rPr>
              <a:t> you Commissioner Holmes for allowing us some time to present on the Ron Brown College Preparatory High School  at the Ron Brown building in </a:t>
            </a:r>
            <a:r>
              <a:rPr lang="en-US" altLang="en-US" baseline="0" dirty="0" err="1" smtClean="0">
                <a:ea typeface="Geneva" pitchFamily="-110" charset="-128"/>
              </a:rPr>
              <a:t>Deanwood</a:t>
            </a:r>
            <a:r>
              <a:rPr lang="en-US" altLang="en-US" baseline="0" dirty="0" smtClean="0">
                <a:ea typeface="Geneva" pitchFamily="-110" charset="-128"/>
              </a:rPr>
              <a:t>.</a:t>
            </a:r>
            <a:endParaRPr lang="en-US" altLang="en-US" dirty="0" smtClean="0">
              <a:ea typeface="Geneva" pitchFamily="-110"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Geneva" pitchFamily="-110" charset="-128"/>
              </a:defRPr>
            </a:lvl1pPr>
            <a:lvl2pPr marL="751122" indent="-288893">
              <a:defRPr>
                <a:solidFill>
                  <a:schemeClr val="tx1"/>
                </a:solidFill>
                <a:latin typeface="Arial" panose="020B0604020202020204" pitchFamily="34" charset="0"/>
                <a:ea typeface="Geneva" pitchFamily="-110" charset="-128"/>
              </a:defRPr>
            </a:lvl2pPr>
            <a:lvl3pPr marL="1155573" indent="-231115">
              <a:defRPr>
                <a:solidFill>
                  <a:schemeClr val="tx1"/>
                </a:solidFill>
                <a:latin typeface="Arial" panose="020B0604020202020204" pitchFamily="34" charset="0"/>
                <a:ea typeface="Geneva" pitchFamily="-110" charset="-128"/>
              </a:defRPr>
            </a:lvl3pPr>
            <a:lvl4pPr marL="1617802" indent="-231115">
              <a:defRPr>
                <a:solidFill>
                  <a:schemeClr val="tx1"/>
                </a:solidFill>
                <a:latin typeface="Arial" panose="020B0604020202020204" pitchFamily="34" charset="0"/>
                <a:ea typeface="Geneva" pitchFamily="-110" charset="-128"/>
              </a:defRPr>
            </a:lvl4pPr>
            <a:lvl5pPr marL="2080031" indent="-231115">
              <a:defRPr>
                <a:solidFill>
                  <a:schemeClr val="tx1"/>
                </a:solidFill>
                <a:latin typeface="Arial" panose="020B0604020202020204" pitchFamily="34" charset="0"/>
                <a:ea typeface="Geneva" pitchFamily="-110" charset="-128"/>
              </a:defRPr>
            </a:lvl5pPr>
            <a:lvl6pPr marL="2542261" indent="-231115" defTabSz="462229" eaLnBrk="0" fontAlgn="base" hangingPunct="0">
              <a:spcBef>
                <a:spcPct val="0"/>
              </a:spcBef>
              <a:spcAft>
                <a:spcPct val="0"/>
              </a:spcAft>
              <a:defRPr>
                <a:solidFill>
                  <a:schemeClr val="tx1"/>
                </a:solidFill>
                <a:latin typeface="Arial" panose="020B0604020202020204" pitchFamily="34" charset="0"/>
                <a:ea typeface="Geneva" pitchFamily="-110" charset="-128"/>
              </a:defRPr>
            </a:lvl6pPr>
            <a:lvl7pPr marL="3004490" indent="-231115" defTabSz="462229" eaLnBrk="0" fontAlgn="base" hangingPunct="0">
              <a:spcBef>
                <a:spcPct val="0"/>
              </a:spcBef>
              <a:spcAft>
                <a:spcPct val="0"/>
              </a:spcAft>
              <a:defRPr>
                <a:solidFill>
                  <a:schemeClr val="tx1"/>
                </a:solidFill>
                <a:latin typeface="Arial" panose="020B0604020202020204" pitchFamily="34" charset="0"/>
                <a:ea typeface="Geneva" pitchFamily="-110" charset="-128"/>
              </a:defRPr>
            </a:lvl7pPr>
            <a:lvl8pPr marL="3466719" indent="-231115" defTabSz="462229" eaLnBrk="0" fontAlgn="base" hangingPunct="0">
              <a:spcBef>
                <a:spcPct val="0"/>
              </a:spcBef>
              <a:spcAft>
                <a:spcPct val="0"/>
              </a:spcAft>
              <a:defRPr>
                <a:solidFill>
                  <a:schemeClr val="tx1"/>
                </a:solidFill>
                <a:latin typeface="Arial" panose="020B0604020202020204" pitchFamily="34" charset="0"/>
                <a:ea typeface="Geneva" pitchFamily="-110" charset="-128"/>
              </a:defRPr>
            </a:lvl8pPr>
            <a:lvl9pPr marL="3928948" indent="-231115" defTabSz="462229" eaLnBrk="0" fontAlgn="base" hangingPunct="0">
              <a:spcBef>
                <a:spcPct val="0"/>
              </a:spcBef>
              <a:spcAft>
                <a:spcPct val="0"/>
              </a:spcAft>
              <a:defRPr>
                <a:solidFill>
                  <a:schemeClr val="tx1"/>
                </a:solidFill>
                <a:latin typeface="Arial" panose="020B0604020202020204" pitchFamily="34" charset="0"/>
                <a:ea typeface="Geneva" pitchFamily="-110" charset="-128"/>
              </a:defRPr>
            </a:lvl9pPr>
          </a:lstStyle>
          <a:p>
            <a:fld id="{D8104519-3BE5-4EE5-8954-D4065A713096}"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0002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2229">
              <a:defRPr/>
            </a:pPr>
            <a:r>
              <a:rPr lang="en-US" altLang="en-US" dirty="0" smtClean="0">
                <a:ea typeface="Geneva" pitchFamily="-110" charset="-128"/>
              </a:rPr>
              <a:t>Mia’s Slide:</a:t>
            </a:r>
          </a:p>
          <a:p>
            <a:endParaRPr lang="en-US" altLang="en-US" dirty="0" smtClean="0">
              <a:ea typeface="Geneva" pitchFamily="-110" charset="-128"/>
            </a:endParaRPr>
          </a:p>
          <a:p>
            <a:pPr marL="173336" indent="-173336">
              <a:buFont typeface="Arial" panose="020B0604020202020204" pitchFamily="34" charset="0"/>
              <a:buChar char="•"/>
            </a:pPr>
            <a:r>
              <a:rPr lang="en-US" altLang="en-US" dirty="0" smtClean="0">
                <a:ea typeface="Geneva" pitchFamily="-110" charset="-128"/>
              </a:rPr>
              <a:t>By</a:t>
            </a:r>
            <a:r>
              <a:rPr lang="en-US" altLang="en-US" baseline="0" dirty="0" smtClean="0">
                <a:ea typeface="Geneva" pitchFamily="-110" charset="-128"/>
              </a:rPr>
              <a:t> the end of this month, demolition inside of the building will begin </a:t>
            </a:r>
          </a:p>
          <a:p>
            <a:pPr marL="173336" indent="-173336">
              <a:buFont typeface="Arial" panose="020B0604020202020204" pitchFamily="34" charset="0"/>
              <a:buChar char="•"/>
            </a:pPr>
            <a:r>
              <a:rPr lang="en-US" altLang="en-US" baseline="0" dirty="0" smtClean="0">
                <a:ea typeface="Geneva" pitchFamily="-110" charset="-128"/>
              </a:rPr>
              <a:t>It will continue through late April and add some demolition to the outside of the building.</a:t>
            </a:r>
          </a:p>
          <a:p>
            <a:pPr marL="173336" indent="-173336">
              <a:buFont typeface="Arial" panose="020B0604020202020204" pitchFamily="34" charset="0"/>
              <a:buChar char="•"/>
            </a:pPr>
            <a:r>
              <a:rPr lang="en-US" altLang="en-US" baseline="0" dirty="0" smtClean="0">
                <a:ea typeface="Geneva" pitchFamily="-110" charset="-128"/>
              </a:rPr>
              <a:t>All demolition will be done by the end of May.</a:t>
            </a:r>
          </a:p>
          <a:p>
            <a:pPr marL="173336" indent="-173336">
              <a:buFont typeface="Arial" panose="020B0604020202020204" pitchFamily="34" charset="0"/>
              <a:buChar char="•"/>
            </a:pPr>
            <a:r>
              <a:rPr lang="en-US" altLang="en-US" baseline="0" dirty="0" smtClean="0">
                <a:ea typeface="Geneva" pitchFamily="-110" charset="-128"/>
              </a:rPr>
              <a:t>For the rest of the summer, Phase 1 construction (i.e. the first floor) will occur at an aggressive pace.</a:t>
            </a:r>
          </a:p>
          <a:p>
            <a:pPr marL="173336" indent="-173336">
              <a:buFont typeface="Arial" panose="020B0604020202020204" pitchFamily="34" charset="0"/>
              <a:buChar char="•"/>
            </a:pPr>
            <a:r>
              <a:rPr lang="en-US" altLang="en-US" baseline="0" dirty="0" smtClean="0">
                <a:ea typeface="Geneva" pitchFamily="-110" charset="-128"/>
              </a:rPr>
              <a:t>Out goal is to have the first floor done for the 9</a:t>
            </a:r>
            <a:r>
              <a:rPr lang="en-US" altLang="en-US" baseline="30000" dirty="0" smtClean="0">
                <a:ea typeface="Geneva" pitchFamily="-110" charset="-128"/>
              </a:rPr>
              <a:t>th</a:t>
            </a:r>
            <a:r>
              <a:rPr lang="en-US" altLang="en-US" baseline="0" dirty="0" smtClean="0">
                <a:ea typeface="Geneva" pitchFamily="-110" charset="-128"/>
              </a:rPr>
              <a:t> Grade Academy to move in by Monday August 8, 2016</a:t>
            </a:r>
          </a:p>
          <a:p>
            <a:pPr marL="173336" indent="-173336">
              <a:buFont typeface="Arial" panose="020B0604020202020204" pitchFamily="34" charset="0"/>
              <a:buChar char="•"/>
            </a:pPr>
            <a:r>
              <a:rPr lang="en-US" altLang="en-US" baseline="0" dirty="0" smtClean="0">
                <a:ea typeface="Geneva" pitchFamily="-110" charset="-128"/>
              </a:rPr>
              <a:t>Following that, Phase 2 construction will continue throughout the year for a full building completion in August 2017.</a:t>
            </a:r>
            <a:endParaRPr lang="en-US" altLang="en-US" dirty="0" smtClean="0">
              <a:ea typeface="Geneva" pitchFamily="-110"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pitchFamily="-110" charset="-128"/>
              </a:defRPr>
            </a:lvl1pPr>
            <a:lvl2pPr marL="751122" indent="-288893">
              <a:spcBef>
                <a:spcPct val="30000"/>
              </a:spcBef>
              <a:defRPr sz="1200">
                <a:solidFill>
                  <a:schemeClr val="tx1"/>
                </a:solidFill>
                <a:latin typeface="Calibri" panose="020F0502020204030204" pitchFamily="34" charset="0"/>
                <a:ea typeface="Geneva" pitchFamily="-110" charset="-128"/>
              </a:defRPr>
            </a:lvl2pPr>
            <a:lvl3pPr marL="1155573" indent="-231115">
              <a:spcBef>
                <a:spcPct val="30000"/>
              </a:spcBef>
              <a:defRPr sz="1200">
                <a:solidFill>
                  <a:schemeClr val="tx1"/>
                </a:solidFill>
                <a:latin typeface="Calibri" panose="020F0502020204030204" pitchFamily="34" charset="0"/>
                <a:ea typeface="Geneva" pitchFamily="-110" charset="-128"/>
              </a:defRPr>
            </a:lvl3pPr>
            <a:lvl4pPr marL="1617802" indent="-231115">
              <a:spcBef>
                <a:spcPct val="30000"/>
              </a:spcBef>
              <a:defRPr sz="1200">
                <a:solidFill>
                  <a:schemeClr val="tx1"/>
                </a:solidFill>
                <a:latin typeface="Calibri" panose="020F0502020204030204" pitchFamily="34" charset="0"/>
                <a:ea typeface="Geneva" pitchFamily="-110" charset="-128"/>
              </a:defRPr>
            </a:lvl4pPr>
            <a:lvl5pPr marL="2080031" indent="-231115">
              <a:spcBef>
                <a:spcPct val="30000"/>
              </a:spcBef>
              <a:defRPr sz="1200">
                <a:solidFill>
                  <a:schemeClr val="tx1"/>
                </a:solidFill>
                <a:latin typeface="Calibri" panose="020F0502020204030204" pitchFamily="34" charset="0"/>
                <a:ea typeface="Geneva" pitchFamily="-110" charset="-128"/>
              </a:defRPr>
            </a:lvl5pPr>
            <a:lvl6pPr marL="2542261"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6pPr>
            <a:lvl7pPr marL="3004490"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7pPr>
            <a:lvl8pPr marL="3466719"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8pPr>
            <a:lvl9pPr marL="3928948"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9pPr>
          </a:lstStyle>
          <a:p>
            <a:pPr>
              <a:spcBef>
                <a:spcPct val="0"/>
              </a:spcBef>
            </a:pPr>
            <a:fld id="{47355F1C-08D9-4E54-AC3C-D90C6097E7F0}" type="slidenum">
              <a:rPr lang="en-US" altLang="en-US" smtClean="0">
                <a:solidFill>
                  <a:prstClr val="black"/>
                </a:solidFill>
              </a:rPr>
              <a:pPr>
                <a:spcBef>
                  <a:spcPct val="0"/>
                </a:spcBef>
              </a:pPr>
              <a:t>10</a:t>
            </a:fld>
            <a:endParaRPr lang="en-US" altLang="en-US" smtClean="0">
              <a:solidFill>
                <a:prstClr val="black"/>
              </a:solidFill>
            </a:endParaRPr>
          </a:p>
        </p:txBody>
      </p:sp>
    </p:spTree>
    <p:extLst>
      <p:ext uri="{BB962C8B-B14F-4D97-AF65-F5344CB8AC3E}">
        <p14:creationId xmlns:p14="http://schemas.microsoft.com/office/powerpoint/2010/main" val="958327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Geneva" pitchFamily="-110" charset="-128"/>
              </a:rPr>
              <a:t>Mia’s Slide:</a:t>
            </a:r>
          </a:p>
          <a:p>
            <a:endParaRPr lang="en-US" dirty="0"/>
          </a:p>
          <a:p>
            <a:r>
              <a:rPr lang="en-US" dirty="0"/>
              <a:t>We understand that all construction projects can potentially inconvenience the people who live near the school. So we are working with ANC7C and the Community to proactively mitigate as much of the headaches as we can. Construction is a nuisance, but we want to control as much of that as possible.</a:t>
            </a:r>
          </a:p>
          <a:p>
            <a:endParaRPr lang="en-US" dirty="0"/>
          </a:p>
          <a:p>
            <a:r>
              <a:rPr lang="en-US" dirty="0"/>
              <a:t>(</a:t>
            </a:r>
            <a:r>
              <a:rPr lang="en-US" b="1" dirty="0"/>
              <a:t>Don’t Mention, unless specifically asked: </a:t>
            </a:r>
            <a:r>
              <a:rPr lang="en-US" dirty="0"/>
              <a:t>The plan is to have items such as chipping, jackhammering, and slab cutting to occur between the hours of 7am – 7pm.  Outside of those hours we will limit the work to items such as piping removal, ceiling removal, floor tile removal, etc.  Items that will not create loud reverberating noises. ) </a:t>
            </a:r>
          </a:p>
          <a:p>
            <a:endParaRPr lang="en-US" dirty="0"/>
          </a:p>
          <a:p>
            <a:r>
              <a:rPr lang="en-US" i="1" dirty="0"/>
              <a:t>Is there a place that residents can call to complain about noise or to express concern? Will traffic be obstructed at any point with trucks parked/idling/workers, etc.?</a:t>
            </a:r>
            <a:endParaRPr lang="en-US" dirty="0"/>
          </a:p>
          <a:p>
            <a:r>
              <a:rPr lang="en-US" dirty="0"/>
              <a:t>Complaints should be forwarded to DGS.  Traffic should not be obstructed for deliveries.  Our plan is to have vehicles in the parking lot.  When we perform utility work in the street there will be lane closures per DDOT requirements.  </a:t>
            </a:r>
          </a:p>
          <a:p>
            <a:endParaRPr lang="en-US" altLang="en-US" baseline="0" dirty="0" smtClean="0">
              <a:ea typeface="Geneva" pitchFamily="-110" charset="-128"/>
            </a:endParaRPr>
          </a:p>
          <a:p>
            <a:endParaRPr lang="en-US" altLang="en-US" dirty="0" smtClean="0">
              <a:ea typeface="Geneva" pitchFamily="-110"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pitchFamily="-110" charset="-128"/>
              </a:defRPr>
            </a:lvl1pPr>
            <a:lvl2pPr marL="751122" indent="-288893">
              <a:spcBef>
                <a:spcPct val="30000"/>
              </a:spcBef>
              <a:defRPr sz="1200">
                <a:solidFill>
                  <a:schemeClr val="tx1"/>
                </a:solidFill>
                <a:latin typeface="Calibri" panose="020F0502020204030204" pitchFamily="34" charset="0"/>
                <a:ea typeface="Geneva" pitchFamily="-110" charset="-128"/>
              </a:defRPr>
            </a:lvl2pPr>
            <a:lvl3pPr marL="1155573" indent="-231115">
              <a:spcBef>
                <a:spcPct val="30000"/>
              </a:spcBef>
              <a:defRPr sz="1200">
                <a:solidFill>
                  <a:schemeClr val="tx1"/>
                </a:solidFill>
                <a:latin typeface="Calibri" panose="020F0502020204030204" pitchFamily="34" charset="0"/>
                <a:ea typeface="Geneva" pitchFamily="-110" charset="-128"/>
              </a:defRPr>
            </a:lvl3pPr>
            <a:lvl4pPr marL="1617802" indent="-231115">
              <a:spcBef>
                <a:spcPct val="30000"/>
              </a:spcBef>
              <a:defRPr sz="1200">
                <a:solidFill>
                  <a:schemeClr val="tx1"/>
                </a:solidFill>
                <a:latin typeface="Calibri" panose="020F0502020204030204" pitchFamily="34" charset="0"/>
                <a:ea typeface="Geneva" pitchFamily="-110" charset="-128"/>
              </a:defRPr>
            </a:lvl4pPr>
            <a:lvl5pPr marL="2080031" indent="-231115">
              <a:spcBef>
                <a:spcPct val="30000"/>
              </a:spcBef>
              <a:defRPr sz="1200">
                <a:solidFill>
                  <a:schemeClr val="tx1"/>
                </a:solidFill>
                <a:latin typeface="Calibri" panose="020F0502020204030204" pitchFamily="34" charset="0"/>
                <a:ea typeface="Geneva" pitchFamily="-110" charset="-128"/>
              </a:defRPr>
            </a:lvl5pPr>
            <a:lvl6pPr marL="2542261"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6pPr>
            <a:lvl7pPr marL="3004490"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7pPr>
            <a:lvl8pPr marL="3466719"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8pPr>
            <a:lvl9pPr marL="3928948"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9pPr>
          </a:lstStyle>
          <a:p>
            <a:pPr>
              <a:spcBef>
                <a:spcPct val="0"/>
              </a:spcBef>
            </a:pPr>
            <a:fld id="{47355F1C-08D9-4E54-AC3C-D90C6097E7F0}"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2479059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Geneva" pitchFamily="-110" charset="-128"/>
              </a:rPr>
              <a:t>Mia’s Slide:</a:t>
            </a:r>
          </a:p>
          <a:p>
            <a:endParaRPr lang="en-US" dirty="0"/>
          </a:p>
          <a:p>
            <a:r>
              <a:rPr lang="en-US" dirty="0"/>
              <a:t>We understand that all construction projects can potentially inconvenience the people who live near the school. So we are working with ANC7C and the Community to proactively mitigate as much of the headaches as we can. Construction is a nuisance, but we want to control as much of that as possible.</a:t>
            </a:r>
          </a:p>
          <a:p>
            <a:endParaRPr lang="en-US" dirty="0"/>
          </a:p>
          <a:p>
            <a:r>
              <a:rPr lang="en-US" dirty="0"/>
              <a:t>(</a:t>
            </a:r>
            <a:r>
              <a:rPr lang="en-US" b="1" dirty="0"/>
              <a:t>Don’t Mention, unless specifically asked: </a:t>
            </a:r>
            <a:r>
              <a:rPr lang="en-US" dirty="0"/>
              <a:t>The plan is to have items such as chipping, jackhammering, and slab cutting to occur between the hours of 7am – 7pm.  Outside of those hours we will limit the work to items such as piping removal, ceiling removal, floor tile removal, etc.  Items that will not create loud reverberating noises. ) </a:t>
            </a:r>
          </a:p>
          <a:p>
            <a:endParaRPr lang="en-US" dirty="0"/>
          </a:p>
          <a:p>
            <a:r>
              <a:rPr lang="en-US" i="1" dirty="0"/>
              <a:t>Is there a place that residents can call to complain about noise or to express concern? Will traffic be obstructed at any point with trucks parked/idling/workers, etc.?</a:t>
            </a:r>
            <a:endParaRPr lang="en-US" dirty="0"/>
          </a:p>
          <a:p>
            <a:r>
              <a:rPr lang="en-US" dirty="0"/>
              <a:t>Complaints should be forwarded to DGS.  Traffic should not be obstructed for deliveries.  Our plan is to have vehicles in the parking lot.  When we perform utility work in the street there will be lane closures per DDOT requirements.  </a:t>
            </a:r>
          </a:p>
          <a:p>
            <a:endParaRPr lang="en-US" altLang="en-US" baseline="0" dirty="0" smtClean="0">
              <a:ea typeface="Geneva" pitchFamily="-110" charset="-128"/>
            </a:endParaRPr>
          </a:p>
          <a:p>
            <a:endParaRPr lang="en-US" altLang="en-US" dirty="0" smtClean="0">
              <a:ea typeface="Geneva" pitchFamily="-110"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pitchFamily="-110" charset="-128"/>
              </a:defRPr>
            </a:lvl1pPr>
            <a:lvl2pPr marL="751122" indent="-288893">
              <a:spcBef>
                <a:spcPct val="30000"/>
              </a:spcBef>
              <a:defRPr sz="1200">
                <a:solidFill>
                  <a:schemeClr val="tx1"/>
                </a:solidFill>
                <a:latin typeface="Calibri" panose="020F0502020204030204" pitchFamily="34" charset="0"/>
                <a:ea typeface="Geneva" pitchFamily="-110" charset="-128"/>
              </a:defRPr>
            </a:lvl2pPr>
            <a:lvl3pPr marL="1155573" indent="-231115">
              <a:spcBef>
                <a:spcPct val="30000"/>
              </a:spcBef>
              <a:defRPr sz="1200">
                <a:solidFill>
                  <a:schemeClr val="tx1"/>
                </a:solidFill>
                <a:latin typeface="Calibri" panose="020F0502020204030204" pitchFamily="34" charset="0"/>
                <a:ea typeface="Geneva" pitchFamily="-110" charset="-128"/>
              </a:defRPr>
            </a:lvl3pPr>
            <a:lvl4pPr marL="1617802" indent="-231115">
              <a:spcBef>
                <a:spcPct val="30000"/>
              </a:spcBef>
              <a:defRPr sz="1200">
                <a:solidFill>
                  <a:schemeClr val="tx1"/>
                </a:solidFill>
                <a:latin typeface="Calibri" panose="020F0502020204030204" pitchFamily="34" charset="0"/>
                <a:ea typeface="Geneva" pitchFamily="-110" charset="-128"/>
              </a:defRPr>
            </a:lvl4pPr>
            <a:lvl5pPr marL="2080031" indent="-231115">
              <a:spcBef>
                <a:spcPct val="30000"/>
              </a:spcBef>
              <a:defRPr sz="1200">
                <a:solidFill>
                  <a:schemeClr val="tx1"/>
                </a:solidFill>
                <a:latin typeface="Calibri" panose="020F0502020204030204" pitchFamily="34" charset="0"/>
                <a:ea typeface="Geneva" pitchFamily="-110" charset="-128"/>
              </a:defRPr>
            </a:lvl5pPr>
            <a:lvl6pPr marL="2542261"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6pPr>
            <a:lvl7pPr marL="3004490"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7pPr>
            <a:lvl8pPr marL="3466719"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8pPr>
            <a:lvl9pPr marL="3928948"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9pPr>
          </a:lstStyle>
          <a:p>
            <a:pPr>
              <a:spcBef>
                <a:spcPct val="0"/>
              </a:spcBef>
            </a:pPr>
            <a:fld id="{47355F1C-08D9-4E54-AC3C-D90C6097E7F0}"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2479059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Geneva" pitchFamily="-110" charset="-128"/>
              </a:rPr>
              <a:t>Mia’s Slide:</a:t>
            </a:r>
          </a:p>
          <a:p>
            <a:endParaRPr lang="en-US" dirty="0"/>
          </a:p>
          <a:p>
            <a:r>
              <a:rPr lang="en-US" dirty="0"/>
              <a:t>We understand that all construction projects can potentially inconvenience the people who live near the school. So we are working with ANC7C and the Community to proactively mitigate as much of the headaches as we can. Construction is a nuisance, but we want to control as much of that as possible.</a:t>
            </a:r>
          </a:p>
          <a:p>
            <a:endParaRPr lang="en-US" dirty="0"/>
          </a:p>
          <a:p>
            <a:r>
              <a:rPr lang="en-US" dirty="0"/>
              <a:t>(</a:t>
            </a:r>
            <a:r>
              <a:rPr lang="en-US" b="1" dirty="0"/>
              <a:t>Don’t Mention, unless specifically asked: </a:t>
            </a:r>
            <a:r>
              <a:rPr lang="en-US" dirty="0"/>
              <a:t>The plan is to have items such as chipping, jackhammering, and slab cutting to occur between the hours of 7am – 7pm.  Outside of those hours we will limit the work to items such as piping removal, ceiling removal, floor tile removal, etc.  Items that will not create loud reverberating noises. ) </a:t>
            </a:r>
          </a:p>
          <a:p>
            <a:endParaRPr lang="en-US" dirty="0"/>
          </a:p>
          <a:p>
            <a:r>
              <a:rPr lang="en-US" i="1" dirty="0"/>
              <a:t>Is there a place that residents can call to complain about noise or to express concern? Will traffic be obstructed at any point with trucks parked/idling/workers, etc.?</a:t>
            </a:r>
            <a:endParaRPr lang="en-US" dirty="0"/>
          </a:p>
          <a:p>
            <a:r>
              <a:rPr lang="en-US" dirty="0"/>
              <a:t>Complaints should be forwarded to DGS.  Traffic should not be obstructed for deliveries.  Our plan is to have vehicles in the parking lot.  When we perform utility work in the street there will be lane closures per DDOT requirements.  </a:t>
            </a:r>
          </a:p>
          <a:p>
            <a:endParaRPr lang="en-US" altLang="en-US" baseline="0" dirty="0" smtClean="0">
              <a:ea typeface="Geneva" pitchFamily="-110" charset="-128"/>
            </a:endParaRPr>
          </a:p>
          <a:p>
            <a:endParaRPr lang="en-US" altLang="en-US" dirty="0" smtClean="0">
              <a:ea typeface="Geneva" pitchFamily="-110"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pitchFamily="-110" charset="-128"/>
              </a:defRPr>
            </a:lvl1pPr>
            <a:lvl2pPr marL="751122" indent="-288893">
              <a:spcBef>
                <a:spcPct val="30000"/>
              </a:spcBef>
              <a:defRPr sz="1200">
                <a:solidFill>
                  <a:schemeClr val="tx1"/>
                </a:solidFill>
                <a:latin typeface="Calibri" panose="020F0502020204030204" pitchFamily="34" charset="0"/>
                <a:ea typeface="Geneva" pitchFamily="-110" charset="-128"/>
              </a:defRPr>
            </a:lvl2pPr>
            <a:lvl3pPr marL="1155573" indent="-231115">
              <a:spcBef>
                <a:spcPct val="30000"/>
              </a:spcBef>
              <a:defRPr sz="1200">
                <a:solidFill>
                  <a:schemeClr val="tx1"/>
                </a:solidFill>
                <a:latin typeface="Calibri" panose="020F0502020204030204" pitchFamily="34" charset="0"/>
                <a:ea typeface="Geneva" pitchFamily="-110" charset="-128"/>
              </a:defRPr>
            </a:lvl3pPr>
            <a:lvl4pPr marL="1617802" indent="-231115">
              <a:spcBef>
                <a:spcPct val="30000"/>
              </a:spcBef>
              <a:defRPr sz="1200">
                <a:solidFill>
                  <a:schemeClr val="tx1"/>
                </a:solidFill>
                <a:latin typeface="Calibri" panose="020F0502020204030204" pitchFamily="34" charset="0"/>
                <a:ea typeface="Geneva" pitchFamily="-110" charset="-128"/>
              </a:defRPr>
            </a:lvl4pPr>
            <a:lvl5pPr marL="2080031" indent="-231115">
              <a:spcBef>
                <a:spcPct val="30000"/>
              </a:spcBef>
              <a:defRPr sz="1200">
                <a:solidFill>
                  <a:schemeClr val="tx1"/>
                </a:solidFill>
                <a:latin typeface="Calibri" panose="020F0502020204030204" pitchFamily="34" charset="0"/>
                <a:ea typeface="Geneva" pitchFamily="-110" charset="-128"/>
              </a:defRPr>
            </a:lvl5pPr>
            <a:lvl6pPr marL="2542261"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6pPr>
            <a:lvl7pPr marL="3004490"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7pPr>
            <a:lvl8pPr marL="3466719"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8pPr>
            <a:lvl9pPr marL="3928948"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9pPr>
          </a:lstStyle>
          <a:p>
            <a:pPr>
              <a:spcBef>
                <a:spcPct val="0"/>
              </a:spcBef>
            </a:pPr>
            <a:fld id="{47355F1C-08D9-4E54-AC3C-D90C6097E7F0}"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2479059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Geneva" pitchFamily="-110" charset="-128"/>
              </a:rPr>
              <a:t>Mia’s Slide:</a:t>
            </a:r>
          </a:p>
          <a:p>
            <a:endParaRPr lang="en-US" dirty="0"/>
          </a:p>
          <a:p>
            <a:r>
              <a:rPr lang="en-US" dirty="0"/>
              <a:t>We understand that all construction projects can potentially inconvenience the people who live near the school. So we are working with ANC7C and the Community to proactively mitigate as much of the headaches as we can. Construction is a nuisance, but we want to control as much of that as possible.</a:t>
            </a:r>
          </a:p>
          <a:p>
            <a:endParaRPr lang="en-US" dirty="0"/>
          </a:p>
          <a:p>
            <a:r>
              <a:rPr lang="en-US" dirty="0"/>
              <a:t>(</a:t>
            </a:r>
            <a:r>
              <a:rPr lang="en-US" b="1" dirty="0"/>
              <a:t>Don’t Mention, unless specifically asked: </a:t>
            </a:r>
            <a:r>
              <a:rPr lang="en-US" dirty="0"/>
              <a:t>The plan is to have items such as chipping, jackhammering, and slab cutting to occur between the hours of 7am – 7pm.  Outside of those hours we will limit the work to items such as piping removal, ceiling removal, floor tile removal, etc.  Items that will not create loud reverberating noises. ) </a:t>
            </a:r>
          </a:p>
          <a:p>
            <a:endParaRPr lang="en-US" dirty="0"/>
          </a:p>
          <a:p>
            <a:r>
              <a:rPr lang="en-US" i="1" dirty="0"/>
              <a:t>Is there a place that residents can call to complain about noise or to express concern? Will traffic be obstructed at any point with trucks parked/idling/workers, etc.?</a:t>
            </a:r>
            <a:endParaRPr lang="en-US" dirty="0"/>
          </a:p>
          <a:p>
            <a:r>
              <a:rPr lang="en-US" dirty="0"/>
              <a:t>Complaints should be forwarded to DGS.  Traffic should not be obstructed for deliveries.  Our plan is to have vehicles in the parking lot.  When we perform utility work in the street there will be lane closures per DDOT requirements.  </a:t>
            </a:r>
          </a:p>
          <a:p>
            <a:endParaRPr lang="en-US" altLang="en-US" baseline="0" dirty="0" smtClean="0">
              <a:ea typeface="Geneva" pitchFamily="-110" charset="-128"/>
            </a:endParaRPr>
          </a:p>
          <a:p>
            <a:endParaRPr lang="en-US" altLang="en-US" dirty="0" smtClean="0">
              <a:ea typeface="Geneva" pitchFamily="-110"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pitchFamily="-110" charset="-128"/>
              </a:defRPr>
            </a:lvl1pPr>
            <a:lvl2pPr marL="751122" indent="-288893">
              <a:spcBef>
                <a:spcPct val="30000"/>
              </a:spcBef>
              <a:defRPr sz="1200">
                <a:solidFill>
                  <a:schemeClr val="tx1"/>
                </a:solidFill>
                <a:latin typeface="Calibri" panose="020F0502020204030204" pitchFamily="34" charset="0"/>
                <a:ea typeface="Geneva" pitchFamily="-110" charset="-128"/>
              </a:defRPr>
            </a:lvl2pPr>
            <a:lvl3pPr marL="1155573" indent="-231115">
              <a:spcBef>
                <a:spcPct val="30000"/>
              </a:spcBef>
              <a:defRPr sz="1200">
                <a:solidFill>
                  <a:schemeClr val="tx1"/>
                </a:solidFill>
                <a:latin typeface="Calibri" panose="020F0502020204030204" pitchFamily="34" charset="0"/>
                <a:ea typeface="Geneva" pitchFamily="-110" charset="-128"/>
              </a:defRPr>
            </a:lvl3pPr>
            <a:lvl4pPr marL="1617802" indent="-231115">
              <a:spcBef>
                <a:spcPct val="30000"/>
              </a:spcBef>
              <a:defRPr sz="1200">
                <a:solidFill>
                  <a:schemeClr val="tx1"/>
                </a:solidFill>
                <a:latin typeface="Calibri" panose="020F0502020204030204" pitchFamily="34" charset="0"/>
                <a:ea typeface="Geneva" pitchFamily="-110" charset="-128"/>
              </a:defRPr>
            </a:lvl4pPr>
            <a:lvl5pPr marL="2080031" indent="-231115">
              <a:spcBef>
                <a:spcPct val="30000"/>
              </a:spcBef>
              <a:defRPr sz="1200">
                <a:solidFill>
                  <a:schemeClr val="tx1"/>
                </a:solidFill>
                <a:latin typeface="Calibri" panose="020F0502020204030204" pitchFamily="34" charset="0"/>
                <a:ea typeface="Geneva" pitchFamily="-110" charset="-128"/>
              </a:defRPr>
            </a:lvl5pPr>
            <a:lvl6pPr marL="2542261"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6pPr>
            <a:lvl7pPr marL="3004490"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7pPr>
            <a:lvl8pPr marL="3466719"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8pPr>
            <a:lvl9pPr marL="3928948"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9pPr>
          </a:lstStyle>
          <a:p>
            <a:pPr>
              <a:spcBef>
                <a:spcPct val="0"/>
              </a:spcBef>
            </a:pPr>
            <a:fld id="{47355F1C-08D9-4E54-AC3C-D90C6097E7F0}"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2479059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Geneva" pitchFamily="-110" charset="-128"/>
              </a:rPr>
              <a:t>Mia’s Slide:</a:t>
            </a:r>
          </a:p>
          <a:p>
            <a:endParaRPr lang="en-US" dirty="0"/>
          </a:p>
          <a:p>
            <a:r>
              <a:rPr lang="en-US" dirty="0"/>
              <a:t>We understand that all construction projects can potentially inconvenience the people who live near the school. So we are working with ANC7C and the Community to proactively mitigate as much of the headaches as we can. Construction is a nuisance, but we want to control as much of that as possible.</a:t>
            </a:r>
          </a:p>
          <a:p>
            <a:endParaRPr lang="en-US" dirty="0"/>
          </a:p>
          <a:p>
            <a:r>
              <a:rPr lang="en-US" dirty="0"/>
              <a:t>(</a:t>
            </a:r>
            <a:r>
              <a:rPr lang="en-US" b="1" dirty="0"/>
              <a:t>Don’t Mention, unless specifically asked: </a:t>
            </a:r>
            <a:r>
              <a:rPr lang="en-US" dirty="0"/>
              <a:t>The plan is to have items such as chipping, jackhammering, and slab cutting to occur between the hours of 7am – 7pm.  Outside of those hours we will limit the work to items such as piping removal, ceiling removal, floor tile removal, etc.  Items that will not create loud reverberating noises. ) </a:t>
            </a:r>
          </a:p>
          <a:p>
            <a:endParaRPr lang="en-US" dirty="0"/>
          </a:p>
          <a:p>
            <a:r>
              <a:rPr lang="en-US" i="1" dirty="0"/>
              <a:t>Is there a place that residents can call to complain about noise or to express concern? Will traffic be obstructed at any point with trucks parked/idling/workers, etc.?</a:t>
            </a:r>
            <a:endParaRPr lang="en-US" dirty="0"/>
          </a:p>
          <a:p>
            <a:r>
              <a:rPr lang="en-US" dirty="0"/>
              <a:t>Complaints should be forwarded to DGS.  Traffic should not be obstructed for deliveries.  Our plan is to have vehicles in the parking lot.  When we perform utility work in the street there will be lane closures per DDOT requirements.  </a:t>
            </a:r>
          </a:p>
          <a:p>
            <a:endParaRPr lang="en-US" altLang="en-US" baseline="0" dirty="0" smtClean="0">
              <a:ea typeface="Geneva" pitchFamily="-110" charset="-128"/>
            </a:endParaRPr>
          </a:p>
          <a:p>
            <a:endParaRPr lang="en-US" altLang="en-US" dirty="0" smtClean="0">
              <a:ea typeface="Geneva" pitchFamily="-110"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pitchFamily="-110" charset="-128"/>
              </a:defRPr>
            </a:lvl1pPr>
            <a:lvl2pPr marL="751122" indent="-288893">
              <a:spcBef>
                <a:spcPct val="30000"/>
              </a:spcBef>
              <a:defRPr sz="1200">
                <a:solidFill>
                  <a:schemeClr val="tx1"/>
                </a:solidFill>
                <a:latin typeface="Calibri" panose="020F0502020204030204" pitchFamily="34" charset="0"/>
                <a:ea typeface="Geneva" pitchFamily="-110" charset="-128"/>
              </a:defRPr>
            </a:lvl2pPr>
            <a:lvl3pPr marL="1155573" indent="-231115">
              <a:spcBef>
                <a:spcPct val="30000"/>
              </a:spcBef>
              <a:defRPr sz="1200">
                <a:solidFill>
                  <a:schemeClr val="tx1"/>
                </a:solidFill>
                <a:latin typeface="Calibri" panose="020F0502020204030204" pitchFamily="34" charset="0"/>
                <a:ea typeface="Geneva" pitchFamily="-110" charset="-128"/>
              </a:defRPr>
            </a:lvl3pPr>
            <a:lvl4pPr marL="1617802" indent="-231115">
              <a:spcBef>
                <a:spcPct val="30000"/>
              </a:spcBef>
              <a:defRPr sz="1200">
                <a:solidFill>
                  <a:schemeClr val="tx1"/>
                </a:solidFill>
                <a:latin typeface="Calibri" panose="020F0502020204030204" pitchFamily="34" charset="0"/>
                <a:ea typeface="Geneva" pitchFamily="-110" charset="-128"/>
              </a:defRPr>
            </a:lvl4pPr>
            <a:lvl5pPr marL="2080031" indent="-231115">
              <a:spcBef>
                <a:spcPct val="30000"/>
              </a:spcBef>
              <a:defRPr sz="1200">
                <a:solidFill>
                  <a:schemeClr val="tx1"/>
                </a:solidFill>
                <a:latin typeface="Calibri" panose="020F0502020204030204" pitchFamily="34" charset="0"/>
                <a:ea typeface="Geneva" pitchFamily="-110" charset="-128"/>
              </a:defRPr>
            </a:lvl5pPr>
            <a:lvl6pPr marL="2542261"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6pPr>
            <a:lvl7pPr marL="3004490"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7pPr>
            <a:lvl8pPr marL="3466719"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8pPr>
            <a:lvl9pPr marL="3928948"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9pPr>
          </a:lstStyle>
          <a:p>
            <a:pPr>
              <a:spcBef>
                <a:spcPct val="0"/>
              </a:spcBef>
            </a:pPr>
            <a:fld id="{47355F1C-08D9-4E54-AC3C-D90C6097E7F0}"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2479059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2229">
              <a:lnSpc>
                <a:spcPct val="80000"/>
              </a:lnSpc>
              <a:defRPr/>
            </a:pPr>
            <a:r>
              <a:rPr lang="en-US" altLang="en-US" sz="1100" dirty="0">
                <a:ea typeface="Geneva" pitchFamily="-110" charset="-128"/>
              </a:rPr>
              <a:t>Mia’s Slide:</a:t>
            </a:r>
          </a:p>
          <a:p>
            <a:pPr>
              <a:lnSpc>
                <a:spcPct val="80000"/>
              </a:lnSpc>
            </a:pPr>
            <a:r>
              <a:rPr lang="en-US" altLang="en-US" sz="1100" dirty="0" smtClean="0">
                <a:ea typeface="Geneva" pitchFamily="-110" charset="-128"/>
              </a:rPr>
              <a:t>End this asking for a:</a:t>
            </a:r>
          </a:p>
          <a:p>
            <a:pPr marL="228600" indent="-228600">
              <a:lnSpc>
                <a:spcPct val="80000"/>
              </a:lnSpc>
              <a:buFont typeface="+mj-lt"/>
              <a:buAutoNum type="arabicPeriod"/>
            </a:pPr>
            <a:r>
              <a:rPr lang="en-US" altLang="en-US" sz="1100" dirty="0" smtClean="0">
                <a:ea typeface="Geneva" pitchFamily="-110" charset="-128"/>
              </a:rPr>
              <a:t>Vote</a:t>
            </a:r>
            <a:r>
              <a:rPr lang="en-US" altLang="en-US" sz="1100" baseline="0" dirty="0" smtClean="0">
                <a:ea typeface="Geneva" pitchFamily="-110" charset="-128"/>
              </a:rPr>
              <a:t> for afterhours letter of support</a:t>
            </a:r>
          </a:p>
          <a:p>
            <a:pPr marL="228600" indent="-228600">
              <a:lnSpc>
                <a:spcPct val="80000"/>
              </a:lnSpc>
              <a:buFont typeface="+mj-lt"/>
              <a:buAutoNum type="arabicPeriod"/>
            </a:pPr>
            <a:r>
              <a:rPr lang="en-US" altLang="en-US" sz="1100" dirty="0" smtClean="0">
                <a:ea typeface="Geneva" pitchFamily="-110" charset="-128"/>
              </a:rPr>
              <a:t>Vote for a letter</a:t>
            </a:r>
            <a:r>
              <a:rPr lang="en-US" altLang="en-US" sz="1100" baseline="0" dirty="0" smtClean="0">
                <a:ea typeface="Geneva" pitchFamily="-110" charset="-128"/>
              </a:rPr>
              <a:t> in support of maintaining parking count despite the size of the auditorium and the zoning implications</a:t>
            </a:r>
            <a:endParaRPr lang="en-US" altLang="en-US" sz="1100" dirty="0">
              <a:ea typeface="Geneva" pitchFamily="-110"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Geneva" pitchFamily="-110" charset="-128"/>
              </a:defRPr>
            </a:lvl1pPr>
            <a:lvl2pPr marL="751122" indent="-288893">
              <a:defRPr>
                <a:solidFill>
                  <a:schemeClr val="tx1"/>
                </a:solidFill>
                <a:latin typeface="Arial" panose="020B0604020202020204" pitchFamily="34" charset="0"/>
                <a:ea typeface="Geneva" pitchFamily="-110" charset="-128"/>
              </a:defRPr>
            </a:lvl2pPr>
            <a:lvl3pPr marL="1155573" indent="-231115">
              <a:defRPr>
                <a:solidFill>
                  <a:schemeClr val="tx1"/>
                </a:solidFill>
                <a:latin typeface="Arial" panose="020B0604020202020204" pitchFamily="34" charset="0"/>
                <a:ea typeface="Geneva" pitchFamily="-110" charset="-128"/>
              </a:defRPr>
            </a:lvl3pPr>
            <a:lvl4pPr marL="1617802" indent="-231115">
              <a:defRPr>
                <a:solidFill>
                  <a:schemeClr val="tx1"/>
                </a:solidFill>
                <a:latin typeface="Arial" panose="020B0604020202020204" pitchFamily="34" charset="0"/>
                <a:ea typeface="Geneva" pitchFamily="-110" charset="-128"/>
              </a:defRPr>
            </a:lvl4pPr>
            <a:lvl5pPr marL="2080031" indent="-231115">
              <a:defRPr>
                <a:solidFill>
                  <a:schemeClr val="tx1"/>
                </a:solidFill>
                <a:latin typeface="Arial" panose="020B0604020202020204" pitchFamily="34" charset="0"/>
                <a:ea typeface="Geneva" pitchFamily="-110" charset="-128"/>
              </a:defRPr>
            </a:lvl5pPr>
            <a:lvl6pPr marL="2542261" indent="-231115" defTabSz="462229" eaLnBrk="0" fontAlgn="base" hangingPunct="0">
              <a:spcBef>
                <a:spcPct val="0"/>
              </a:spcBef>
              <a:spcAft>
                <a:spcPct val="0"/>
              </a:spcAft>
              <a:defRPr>
                <a:solidFill>
                  <a:schemeClr val="tx1"/>
                </a:solidFill>
                <a:latin typeface="Arial" panose="020B0604020202020204" pitchFamily="34" charset="0"/>
                <a:ea typeface="Geneva" pitchFamily="-110" charset="-128"/>
              </a:defRPr>
            </a:lvl6pPr>
            <a:lvl7pPr marL="3004490" indent="-231115" defTabSz="462229" eaLnBrk="0" fontAlgn="base" hangingPunct="0">
              <a:spcBef>
                <a:spcPct val="0"/>
              </a:spcBef>
              <a:spcAft>
                <a:spcPct val="0"/>
              </a:spcAft>
              <a:defRPr>
                <a:solidFill>
                  <a:schemeClr val="tx1"/>
                </a:solidFill>
                <a:latin typeface="Arial" panose="020B0604020202020204" pitchFamily="34" charset="0"/>
                <a:ea typeface="Geneva" pitchFamily="-110" charset="-128"/>
              </a:defRPr>
            </a:lvl7pPr>
            <a:lvl8pPr marL="3466719" indent="-231115" defTabSz="462229" eaLnBrk="0" fontAlgn="base" hangingPunct="0">
              <a:spcBef>
                <a:spcPct val="0"/>
              </a:spcBef>
              <a:spcAft>
                <a:spcPct val="0"/>
              </a:spcAft>
              <a:defRPr>
                <a:solidFill>
                  <a:schemeClr val="tx1"/>
                </a:solidFill>
                <a:latin typeface="Arial" panose="020B0604020202020204" pitchFamily="34" charset="0"/>
                <a:ea typeface="Geneva" pitchFamily="-110" charset="-128"/>
              </a:defRPr>
            </a:lvl8pPr>
            <a:lvl9pPr marL="3928948" indent="-231115" defTabSz="462229" eaLnBrk="0" fontAlgn="base" hangingPunct="0">
              <a:spcBef>
                <a:spcPct val="0"/>
              </a:spcBef>
              <a:spcAft>
                <a:spcPct val="0"/>
              </a:spcAft>
              <a:defRPr>
                <a:solidFill>
                  <a:schemeClr val="tx1"/>
                </a:solidFill>
                <a:latin typeface="Arial" panose="020B0604020202020204" pitchFamily="34" charset="0"/>
                <a:ea typeface="Geneva" pitchFamily="-110" charset="-128"/>
              </a:defRPr>
            </a:lvl9pPr>
          </a:lstStyle>
          <a:p>
            <a:fld id="{7CE5B017-B6FD-4681-9AA1-D60D6F969AD6}" type="slidenum">
              <a:rPr lang="en-US" altLang="en-US" smtClean="0">
                <a:latin typeface="Calibri" panose="020F0502020204030204" pitchFamily="34" charset="0"/>
                <a:ea typeface="MS PGothic" pitchFamily="34" charset="-128"/>
              </a:rPr>
              <a:pPr/>
              <a:t>16</a:t>
            </a:fld>
            <a:endParaRPr lang="en-US" altLang="en-US" smtClean="0">
              <a:latin typeface="Calibri" panose="020F0502020204030204" pitchFamily="34" charset="0"/>
              <a:ea typeface="MS PGothic" pitchFamily="34" charset="-128"/>
            </a:endParaRPr>
          </a:p>
        </p:txBody>
      </p:sp>
    </p:spTree>
    <p:extLst>
      <p:ext uri="{BB962C8B-B14F-4D97-AF65-F5344CB8AC3E}">
        <p14:creationId xmlns:p14="http://schemas.microsoft.com/office/powerpoint/2010/main" val="375639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2229">
              <a:defRPr/>
            </a:pPr>
            <a:r>
              <a:rPr lang="en-US" altLang="en-US" dirty="0" smtClean="0">
                <a:ea typeface="Geneva" pitchFamily="-110" charset="-128"/>
              </a:rPr>
              <a:t>Toussaint’s Slide:</a:t>
            </a:r>
          </a:p>
          <a:p>
            <a:endParaRPr lang="en-US" altLang="en-US" dirty="0" smtClean="0">
              <a:ea typeface="Geneva" pitchFamily="-110" charset="-128"/>
            </a:endParaRPr>
          </a:p>
          <a:p>
            <a:r>
              <a:rPr lang="en-US" altLang="en-US" dirty="0" smtClean="0">
                <a:ea typeface="Geneva" pitchFamily="-110" charset="-128"/>
              </a:rPr>
              <a:t>We have 5 minutes to cover all of the agenda items. So we’re going jump right in </a:t>
            </a:r>
            <a:r>
              <a:rPr lang="en-US" altLang="en-US" dirty="0" smtClean="0">
                <a:ea typeface="Geneva" pitchFamily="-110" charset="-128"/>
              </a:rPr>
              <a:t>and tell you why we’re here. We’re requesting</a:t>
            </a:r>
            <a:r>
              <a:rPr lang="en-US" altLang="en-US" baseline="0" dirty="0" smtClean="0">
                <a:ea typeface="Geneva" pitchFamily="-110" charset="-128"/>
              </a:rPr>
              <a:t> 2 letters of support:</a:t>
            </a:r>
          </a:p>
          <a:p>
            <a:pPr marL="171450" indent="-171450">
              <a:buFont typeface="Arial" panose="020B0604020202020204" pitchFamily="34" charset="0"/>
              <a:buChar char="•"/>
            </a:pPr>
            <a:r>
              <a:rPr lang="en-US" altLang="en-US" baseline="0" dirty="0" smtClean="0">
                <a:ea typeface="Geneva" pitchFamily="-110" charset="-128"/>
              </a:rPr>
              <a:t>1 for zoning for parking and site improvements</a:t>
            </a:r>
          </a:p>
          <a:p>
            <a:pPr marL="171450" indent="-171450">
              <a:buFont typeface="Arial" panose="020B0604020202020204" pitchFamily="34" charset="0"/>
              <a:buChar char="•"/>
            </a:pPr>
            <a:r>
              <a:rPr lang="en-US" altLang="en-US" baseline="0" dirty="0" smtClean="0">
                <a:ea typeface="Geneva" pitchFamily="-110" charset="-128"/>
              </a:rPr>
              <a:t>A second one for an afterhours works permit</a:t>
            </a:r>
          </a:p>
          <a:p>
            <a:pPr marL="171450" indent="-171450">
              <a:buFont typeface="Arial" panose="020B0604020202020204" pitchFamily="34" charset="0"/>
              <a:buChar char="•"/>
            </a:pPr>
            <a:endParaRPr lang="en-US" altLang="en-US" baseline="0" dirty="0" smtClean="0">
              <a:ea typeface="Geneva" pitchFamily="-110" charset="-128"/>
            </a:endParaRPr>
          </a:p>
          <a:p>
            <a:pPr marL="0" indent="0">
              <a:buFont typeface="Arial" panose="020B0604020202020204" pitchFamily="34" charset="0"/>
              <a:buNone/>
            </a:pPr>
            <a:r>
              <a:rPr lang="en-US" altLang="en-US" baseline="0" dirty="0" smtClean="0">
                <a:ea typeface="Geneva" pitchFamily="-110" charset="-128"/>
              </a:rPr>
              <a:t>So we’re going to start with a quick overview of the project</a:t>
            </a:r>
          </a:p>
          <a:p>
            <a:pPr marL="0" indent="0">
              <a:buFont typeface="Arial" panose="020B0604020202020204" pitchFamily="34" charset="0"/>
              <a:buNone/>
            </a:pPr>
            <a:r>
              <a:rPr lang="en-US" altLang="en-US" baseline="0" dirty="0" smtClean="0">
                <a:ea typeface="Geneva" pitchFamily="-110" charset="-128"/>
              </a:rPr>
              <a:t>Then we’ll cover our efforts to ensure that Ward 7 businesses and workers are given an opportunity to work on this project</a:t>
            </a:r>
          </a:p>
          <a:p>
            <a:pPr marL="0" indent="0">
              <a:buFont typeface="Arial" panose="020B0604020202020204" pitchFamily="34" charset="0"/>
              <a:buNone/>
            </a:pPr>
            <a:r>
              <a:rPr lang="en-US" altLang="en-US" baseline="0" dirty="0" smtClean="0">
                <a:ea typeface="Geneva" pitchFamily="-110" charset="-128"/>
              </a:rPr>
              <a:t>Then we will present the site improvements and parking we need your zoning approval for</a:t>
            </a:r>
          </a:p>
          <a:p>
            <a:pPr marL="0" indent="0">
              <a:buFont typeface="Arial" panose="020B0604020202020204" pitchFamily="34" charset="0"/>
              <a:buNone/>
            </a:pPr>
            <a:r>
              <a:rPr lang="en-US" altLang="en-US" baseline="0" dirty="0" smtClean="0">
                <a:ea typeface="Geneva" pitchFamily="-110" charset="-128"/>
              </a:rPr>
              <a:t>Next we will go over the construction schedule and need for an afterhours work permit</a:t>
            </a:r>
          </a:p>
          <a:p>
            <a:pPr marL="0" indent="0">
              <a:buFont typeface="Arial" panose="020B0604020202020204" pitchFamily="34" charset="0"/>
              <a:buNone/>
            </a:pPr>
            <a:r>
              <a:rPr lang="en-US" altLang="en-US" baseline="0" dirty="0" smtClean="0">
                <a:ea typeface="Geneva" pitchFamily="-110" charset="-128"/>
              </a:rPr>
              <a:t>Then we’ll be out of your way</a:t>
            </a:r>
          </a:p>
          <a:p>
            <a:pPr marL="0" indent="0">
              <a:buFont typeface="Arial" panose="020B0604020202020204" pitchFamily="34" charset="0"/>
              <a:buNone/>
            </a:pPr>
            <a:endParaRPr lang="en-US" altLang="en-US" baseline="0" dirty="0" smtClean="0">
              <a:ea typeface="Geneva" pitchFamily="-110"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pitchFamily="-110" charset="-128"/>
              </a:defRPr>
            </a:lvl1pPr>
            <a:lvl2pPr marL="751122" indent="-288893">
              <a:spcBef>
                <a:spcPct val="30000"/>
              </a:spcBef>
              <a:defRPr sz="1200">
                <a:solidFill>
                  <a:schemeClr val="tx1"/>
                </a:solidFill>
                <a:latin typeface="Calibri" panose="020F0502020204030204" pitchFamily="34" charset="0"/>
                <a:ea typeface="Geneva" pitchFamily="-110" charset="-128"/>
              </a:defRPr>
            </a:lvl2pPr>
            <a:lvl3pPr marL="1155573" indent="-231115">
              <a:spcBef>
                <a:spcPct val="30000"/>
              </a:spcBef>
              <a:defRPr sz="1200">
                <a:solidFill>
                  <a:schemeClr val="tx1"/>
                </a:solidFill>
                <a:latin typeface="Calibri" panose="020F0502020204030204" pitchFamily="34" charset="0"/>
                <a:ea typeface="Geneva" pitchFamily="-110" charset="-128"/>
              </a:defRPr>
            </a:lvl3pPr>
            <a:lvl4pPr marL="1617802" indent="-231115">
              <a:spcBef>
                <a:spcPct val="30000"/>
              </a:spcBef>
              <a:defRPr sz="1200">
                <a:solidFill>
                  <a:schemeClr val="tx1"/>
                </a:solidFill>
                <a:latin typeface="Calibri" panose="020F0502020204030204" pitchFamily="34" charset="0"/>
                <a:ea typeface="Geneva" pitchFamily="-110" charset="-128"/>
              </a:defRPr>
            </a:lvl4pPr>
            <a:lvl5pPr marL="2080031" indent="-231115">
              <a:spcBef>
                <a:spcPct val="30000"/>
              </a:spcBef>
              <a:defRPr sz="1200">
                <a:solidFill>
                  <a:schemeClr val="tx1"/>
                </a:solidFill>
                <a:latin typeface="Calibri" panose="020F0502020204030204" pitchFamily="34" charset="0"/>
                <a:ea typeface="Geneva" pitchFamily="-110" charset="-128"/>
              </a:defRPr>
            </a:lvl5pPr>
            <a:lvl6pPr marL="2542261"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6pPr>
            <a:lvl7pPr marL="3004490"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7pPr>
            <a:lvl8pPr marL="3466719"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8pPr>
            <a:lvl9pPr marL="3928948"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9pPr>
          </a:lstStyle>
          <a:p>
            <a:pPr>
              <a:spcBef>
                <a:spcPct val="0"/>
              </a:spcBef>
            </a:pPr>
            <a:fld id="{5E22AC7C-CEF4-4CF7-90CB-A81CF1FBBFA2}"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72273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defTabSz="462229">
              <a:defRPr/>
            </a:pPr>
            <a:r>
              <a:rPr lang="en-US" altLang="en-US" dirty="0" smtClean="0">
                <a:ea typeface="Geneva" pitchFamily="-110" charset="-128"/>
              </a:rPr>
              <a:t>Toussaint’s Slide:</a:t>
            </a:r>
            <a:endParaRPr lang="en-US" dirty="0"/>
          </a:p>
          <a:p>
            <a:pPr defTabSz="462229">
              <a:defRPr/>
            </a:pPr>
            <a:endParaRPr lang="en-US" dirty="0"/>
          </a:p>
          <a:p>
            <a:pPr defTabSz="462229">
              <a:defRPr/>
            </a:pPr>
            <a:r>
              <a:rPr lang="en-US" dirty="0"/>
              <a:t>Here are some facts about the project that will be taking place in the old Ron Brown building right behind the </a:t>
            </a:r>
            <a:r>
              <a:rPr lang="en-US" dirty="0" err="1"/>
              <a:t>Deanwood</a:t>
            </a:r>
            <a:r>
              <a:rPr lang="en-US" dirty="0"/>
              <a:t> Rec Center. This </a:t>
            </a:r>
            <a:r>
              <a:rPr lang="en-US" dirty="0" smtClean="0"/>
              <a:t>Ron Brown College Preparatory High School  </a:t>
            </a:r>
            <a:r>
              <a:rPr lang="en-US" dirty="0"/>
              <a:t>was a part of Mayor Bowser’s initiative on Males of Color. This will be a city-wide college prep high school for males that focuses on business and leadership using technology.</a:t>
            </a:r>
          </a:p>
          <a:p>
            <a:pPr marL="173336" indent="-173336" defTabSz="462229">
              <a:buFont typeface="Arial" panose="020B0604020202020204" pitchFamily="34" charset="0"/>
              <a:buChar char="•"/>
              <a:defRPr/>
            </a:pPr>
            <a:r>
              <a:rPr lang="en-US" dirty="0"/>
              <a:t>It’s right here in Ward 7, but young men from all over DC can join</a:t>
            </a:r>
          </a:p>
          <a:p>
            <a:pPr marL="173336" indent="-173336" defTabSz="462229">
              <a:buFont typeface="Arial" panose="020B0604020202020204" pitchFamily="34" charset="0"/>
              <a:buChar char="•"/>
              <a:defRPr/>
            </a:pPr>
            <a:r>
              <a:rPr lang="en-US" dirty="0"/>
              <a:t>The DC Department of General Services Project Manager is Mia Sensabaugh</a:t>
            </a:r>
          </a:p>
          <a:p>
            <a:pPr marL="173336" indent="-173336" defTabSz="462229">
              <a:buFont typeface="Arial" panose="020B0604020202020204" pitchFamily="34" charset="0"/>
              <a:buChar char="•"/>
              <a:defRPr/>
            </a:pPr>
            <a:r>
              <a:rPr lang="en-US" dirty="0"/>
              <a:t>The Architect is Perkins Eastman DC</a:t>
            </a:r>
          </a:p>
          <a:p>
            <a:pPr marL="173336" indent="-173336" defTabSz="462229">
              <a:buFont typeface="Arial" panose="020B0604020202020204" pitchFamily="34" charset="0"/>
              <a:buChar char="•"/>
              <a:defRPr/>
            </a:pPr>
            <a:r>
              <a:rPr lang="en-US" dirty="0"/>
              <a:t>The General Contractor is </a:t>
            </a:r>
            <a:r>
              <a:rPr lang="en-US" dirty="0" err="1"/>
              <a:t>Gilbane</a:t>
            </a:r>
            <a:r>
              <a:rPr lang="en-US" dirty="0"/>
              <a:t> Building Company</a:t>
            </a:r>
          </a:p>
          <a:p>
            <a:pPr marL="173336" indent="-173336" defTabSz="462229">
              <a:buFont typeface="Arial" panose="020B0604020202020204" pitchFamily="34" charset="0"/>
              <a:buChar char="•"/>
              <a:defRPr/>
            </a:pPr>
            <a:r>
              <a:rPr lang="en-US" dirty="0"/>
              <a:t>Currently, the project is  in the Design Development stage. </a:t>
            </a:r>
            <a:r>
              <a:rPr lang="en-US" dirty="0" smtClean="0"/>
              <a:t>This phase lays out mechanical, electrical, plumbing, structural, and architectural details. The architect moves forward and produces drawings with great detail.</a:t>
            </a:r>
            <a:endParaRPr lang="en-US" dirty="0"/>
          </a:p>
          <a:p>
            <a:pPr marL="173336" indent="-173336" defTabSz="462229">
              <a:buFont typeface="Arial" panose="020B0604020202020204" pitchFamily="34" charset="0"/>
              <a:buChar char="•"/>
              <a:defRPr/>
            </a:pPr>
            <a:endParaRPr lang="en-US" dirty="0"/>
          </a:p>
          <a:p>
            <a:pPr defTabSz="462229">
              <a:defRPr/>
            </a:pPr>
            <a:endParaRPr lang="en-US" b="1" dirty="0"/>
          </a:p>
          <a:p>
            <a:pPr defTabSz="462229">
              <a:defRPr/>
            </a:pPr>
            <a:endParaRPr lang="en-US" b="1" dirty="0"/>
          </a:p>
          <a:p>
            <a:pPr defTabSz="462229">
              <a:defRPr/>
            </a:pPr>
            <a:r>
              <a:rPr lang="en-US" b="1" dirty="0"/>
              <a:t>Overall Project Budget:  </a:t>
            </a:r>
            <a:r>
              <a:rPr lang="en-US" dirty="0"/>
              <a:t>$40M (construction costs)  = [Phase 1 = $32M] + [Phase 2 = $8M]</a:t>
            </a:r>
            <a:endParaRPr lang="en-US" altLang="en-US" dirty="0" smtClean="0">
              <a:ea typeface="Geneva" pitchFamily="-110" charset="-128"/>
            </a:endParaRPr>
          </a:p>
          <a:p>
            <a:r>
              <a:rPr lang="en-US" altLang="en-US" dirty="0" smtClean="0">
                <a:ea typeface="Geneva" pitchFamily="-110" charset="-128"/>
              </a:rPr>
              <a:t>What schools compare wit</a:t>
            </a:r>
            <a:r>
              <a:rPr lang="en-US" altLang="en-US" baseline="0" dirty="0" smtClean="0">
                <a:ea typeface="Geneva" pitchFamily="-110" charset="-128"/>
              </a:rPr>
              <a:t>h this? </a:t>
            </a:r>
          </a:p>
          <a:p>
            <a:r>
              <a:rPr lang="en-US" altLang="en-US" baseline="0" dirty="0" smtClean="0">
                <a:ea typeface="Geneva" pitchFamily="-110" charset="-128"/>
              </a:rPr>
              <a:t>$40M is lower than the other high schools, but it will be serving half as many students</a:t>
            </a:r>
          </a:p>
          <a:p>
            <a:r>
              <a:rPr lang="en-US" altLang="en-US" i="1" baseline="0" dirty="0" smtClean="0">
                <a:ea typeface="Geneva" pitchFamily="-110" charset="-128"/>
              </a:rPr>
              <a:t>(get the #s for Anacostia $63M, </a:t>
            </a:r>
            <a:r>
              <a:rPr lang="en-US" altLang="en-US" i="1" baseline="0" dirty="0" err="1" smtClean="0">
                <a:ea typeface="Geneva" pitchFamily="-110" charset="-128"/>
              </a:rPr>
              <a:t>Ballou</a:t>
            </a:r>
            <a:r>
              <a:rPr lang="en-US" altLang="en-US" i="1" baseline="0" dirty="0" smtClean="0">
                <a:ea typeface="Geneva" pitchFamily="-110" charset="-128"/>
              </a:rPr>
              <a:t>, and Woodson)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pitchFamily="-110" charset="-128"/>
              </a:defRPr>
            </a:lvl1pPr>
            <a:lvl2pPr marL="751122" indent="-288893">
              <a:spcBef>
                <a:spcPct val="30000"/>
              </a:spcBef>
              <a:defRPr sz="1200">
                <a:solidFill>
                  <a:schemeClr val="tx1"/>
                </a:solidFill>
                <a:latin typeface="Calibri" panose="020F0502020204030204" pitchFamily="34" charset="0"/>
                <a:ea typeface="Geneva" pitchFamily="-110" charset="-128"/>
              </a:defRPr>
            </a:lvl2pPr>
            <a:lvl3pPr marL="1155573" indent="-231115">
              <a:spcBef>
                <a:spcPct val="30000"/>
              </a:spcBef>
              <a:defRPr sz="1200">
                <a:solidFill>
                  <a:schemeClr val="tx1"/>
                </a:solidFill>
                <a:latin typeface="Calibri" panose="020F0502020204030204" pitchFamily="34" charset="0"/>
                <a:ea typeface="Geneva" pitchFamily="-110" charset="-128"/>
              </a:defRPr>
            </a:lvl3pPr>
            <a:lvl4pPr marL="1617802" indent="-231115">
              <a:spcBef>
                <a:spcPct val="30000"/>
              </a:spcBef>
              <a:defRPr sz="1200">
                <a:solidFill>
                  <a:schemeClr val="tx1"/>
                </a:solidFill>
                <a:latin typeface="Calibri" panose="020F0502020204030204" pitchFamily="34" charset="0"/>
                <a:ea typeface="Geneva" pitchFamily="-110" charset="-128"/>
              </a:defRPr>
            </a:lvl4pPr>
            <a:lvl5pPr marL="2080031" indent="-231115">
              <a:spcBef>
                <a:spcPct val="30000"/>
              </a:spcBef>
              <a:defRPr sz="1200">
                <a:solidFill>
                  <a:schemeClr val="tx1"/>
                </a:solidFill>
                <a:latin typeface="Calibri" panose="020F0502020204030204" pitchFamily="34" charset="0"/>
                <a:ea typeface="Geneva" pitchFamily="-110" charset="-128"/>
              </a:defRPr>
            </a:lvl5pPr>
            <a:lvl6pPr marL="2542261"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6pPr>
            <a:lvl7pPr marL="3004490"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7pPr>
            <a:lvl8pPr marL="3466719"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8pPr>
            <a:lvl9pPr marL="3928948"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9pPr>
          </a:lstStyle>
          <a:p>
            <a:pPr>
              <a:spcBef>
                <a:spcPct val="0"/>
              </a:spcBef>
            </a:pPr>
            <a:fld id="{5E22AC7C-CEF4-4CF7-90CB-A81CF1FBBFA2}"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66052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Geneva" pitchFamily="-110" charset="-128"/>
              </a:rPr>
              <a:t>Jackie’s </a:t>
            </a:r>
            <a:r>
              <a:rPr lang="en-US" altLang="en-US" dirty="0" smtClean="0">
                <a:ea typeface="Geneva" pitchFamily="-110" charset="-128"/>
              </a:rPr>
              <a:t>Slide:</a:t>
            </a:r>
          </a:p>
          <a:p>
            <a:endParaRPr lang="en-US" dirty="0"/>
          </a:p>
          <a:p>
            <a:r>
              <a:rPr lang="en-US" dirty="0"/>
              <a:t>We understand that all construction projects can potentially inconvenience the people who live near the school. So we are working with ANC7C and the Community to proactively mitigate as much of the headaches as we can. Construction is a nuisance, but we want to control as much of that as possible.</a:t>
            </a:r>
          </a:p>
          <a:p>
            <a:endParaRPr lang="en-US" dirty="0"/>
          </a:p>
          <a:p>
            <a:r>
              <a:rPr lang="en-US" dirty="0"/>
              <a:t>(</a:t>
            </a:r>
            <a:r>
              <a:rPr lang="en-US" b="1" dirty="0"/>
              <a:t>Don’t Mention, unless specifically asked: </a:t>
            </a:r>
            <a:r>
              <a:rPr lang="en-US" dirty="0"/>
              <a:t>The plan is to have items such as chipping, jackhammering, and slab cutting to occur between the hours of 7am – 7pm.  Outside of those hours we will limit the work to items such as piping removal, ceiling removal, floor tile removal, etc.  Items that will not create loud reverberating noises. ) </a:t>
            </a:r>
          </a:p>
          <a:p>
            <a:endParaRPr lang="en-US" dirty="0"/>
          </a:p>
          <a:p>
            <a:r>
              <a:rPr lang="en-US" i="1" dirty="0"/>
              <a:t>Is there a place that residents can call to complain about noise or to express concern? Will traffic be obstructed at any point with trucks parked/idling/workers, etc.?</a:t>
            </a:r>
            <a:endParaRPr lang="en-US" dirty="0"/>
          </a:p>
          <a:p>
            <a:r>
              <a:rPr lang="en-US" dirty="0"/>
              <a:t>Complaints should be forwarded to DGS.  Traffic should not be obstructed for deliveries.  Our plan is to have vehicles in the parking lot.  When we perform utility work in the street there will be lane closures per DDOT requirements.  </a:t>
            </a:r>
          </a:p>
          <a:p>
            <a:endParaRPr lang="en-US" altLang="en-US" baseline="0" dirty="0" smtClean="0">
              <a:ea typeface="Geneva" pitchFamily="-110" charset="-128"/>
            </a:endParaRPr>
          </a:p>
          <a:p>
            <a:endParaRPr lang="en-US" altLang="en-US" dirty="0" smtClean="0">
              <a:ea typeface="Geneva" pitchFamily="-110"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pitchFamily="-110" charset="-128"/>
              </a:defRPr>
            </a:lvl1pPr>
            <a:lvl2pPr marL="751122" indent="-288893">
              <a:spcBef>
                <a:spcPct val="30000"/>
              </a:spcBef>
              <a:defRPr sz="1200">
                <a:solidFill>
                  <a:schemeClr val="tx1"/>
                </a:solidFill>
                <a:latin typeface="Calibri" panose="020F0502020204030204" pitchFamily="34" charset="0"/>
                <a:ea typeface="Geneva" pitchFamily="-110" charset="-128"/>
              </a:defRPr>
            </a:lvl2pPr>
            <a:lvl3pPr marL="1155573" indent="-231115">
              <a:spcBef>
                <a:spcPct val="30000"/>
              </a:spcBef>
              <a:defRPr sz="1200">
                <a:solidFill>
                  <a:schemeClr val="tx1"/>
                </a:solidFill>
                <a:latin typeface="Calibri" panose="020F0502020204030204" pitchFamily="34" charset="0"/>
                <a:ea typeface="Geneva" pitchFamily="-110" charset="-128"/>
              </a:defRPr>
            </a:lvl3pPr>
            <a:lvl4pPr marL="1617802" indent="-231115">
              <a:spcBef>
                <a:spcPct val="30000"/>
              </a:spcBef>
              <a:defRPr sz="1200">
                <a:solidFill>
                  <a:schemeClr val="tx1"/>
                </a:solidFill>
                <a:latin typeface="Calibri" panose="020F0502020204030204" pitchFamily="34" charset="0"/>
                <a:ea typeface="Geneva" pitchFamily="-110" charset="-128"/>
              </a:defRPr>
            </a:lvl4pPr>
            <a:lvl5pPr marL="2080031" indent="-231115">
              <a:spcBef>
                <a:spcPct val="30000"/>
              </a:spcBef>
              <a:defRPr sz="1200">
                <a:solidFill>
                  <a:schemeClr val="tx1"/>
                </a:solidFill>
                <a:latin typeface="Calibri" panose="020F0502020204030204" pitchFamily="34" charset="0"/>
                <a:ea typeface="Geneva" pitchFamily="-110" charset="-128"/>
              </a:defRPr>
            </a:lvl5pPr>
            <a:lvl6pPr marL="2542261"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6pPr>
            <a:lvl7pPr marL="3004490"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7pPr>
            <a:lvl8pPr marL="3466719"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8pPr>
            <a:lvl9pPr marL="3928948"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9pPr>
          </a:lstStyle>
          <a:p>
            <a:pPr>
              <a:spcBef>
                <a:spcPct val="0"/>
              </a:spcBef>
            </a:pPr>
            <a:fld id="{47355F1C-08D9-4E54-AC3C-D90C6097E7F0}"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5921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Geneva" pitchFamily="-110" charset="-128"/>
              </a:rPr>
              <a:t>Jackie’s </a:t>
            </a:r>
            <a:r>
              <a:rPr lang="en-US" altLang="en-US" dirty="0" smtClean="0">
                <a:ea typeface="Geneva" pitchFamily="-110" charset="-128"/>
              </a:rPr>
              <a:t>Slide:</a:t>
            </a:r>
          </a:p>
          <a:p>
            <a:endParaRPr lang="en-US" dirty="0"/>
          </a:p>
          <a:p>
            <a:r>
              <a:rPr lang="en-US" dirty="0"/>
              <a:t>We understand that all construction projects can potentially inconvenience the people who live near the school. So we are working with ANC7C and the Community to proactively mitigate as much of the headaches as we can. Construction is a nuisance, but we want to control as much of that as possible.</a:t>
            </a:r>
          </a:p>
          <a:p>
            <a:endParaRPr lang="en-US" dirty="0"/>
          </a:p>
          <a:p>
            <a:r>
              <a:rPr lang="en-US" dirty="0"/>
              <a:t>(</a:t>
            </a:r>
            <a:r>
              <a:rPr lang="en-US" b="1" dirty="0"/>
              <a:t>Don’t Mention, unless specifically asked: </a:t>
            </a:r>
            <a:r>
              <a:rPr lang="en-US" dirty="0"/>
              <a:t>The plan is to have items such as chipping, jackhammering, and slab cutting to occur between the hours of 7am – 7pm.  Outside of those hours we will limit the work to items such as piping removal, ceiling removal, floor tile removal, etc.  Items that will not create loud reverberating noises. ) </a:t>
            </a:r>
          </a:p>
          <a:p>
            <a:endParaRPr lang="en-US" dirty="0"/>
          </a:p>
          <a:p>
            <a:r>
              <a:rPr lang="en-US" i="1" dirty="0"/>
              <a:t>Is there a place that residents can call to complain about noise or to express concern? Will traffic be obstructed at any point with trucks parked/idling/workers, etc.?</a:t>
            </a:r>
            <a:endParaRPr lang="en-US" dirty="0"/>
          </a:p>
          <a:p>
            <a:r>
              <a:rPr lang="en-US" dirty="0"/>
              <a:t>Complaints should be forwarded to DGS.  Traffic should not be obstructed for deliveries.  Our plan is to have vehicles in the parking lot.  When we perform utility work in the street there will be lane closures per DDOT requirements.  </a:t>
            </a:r>
          </a:p>
          <a:p>
            <a:endParaRPr lang="en-US" altLang="en-US" baseline="0" dirty="0" smtClean="0">
              <a:ea typeface="Geneva" pitchFamily="-110" charset="-128"/>
            </a:endParaRPr>
          </a:p>
          <a:p>
            <a:endParaRPr lang="en-US" altLang="en-US" dirty="0" smtClean="0">
              <a:ea typeface="Geneva" pitchFamily="-110"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pitchFamily="-110" charset="-128"/>
              </a:defRPr>
            </a:lvl1pPr>
            <a:lvl2pPr marL="751122" indent="-288893">
              <a:spcBef>
                <a:spcPct val="30000"/>
              </a:spcBef>
              <a:defRPr sz="1200">
                <a:solidFill>
                  <a:schemeClr val="tx1"/>
                </a:solidFill>
                <a:latin typeface="Calibri" panose="020F0502020204030204" pitchFamily="34" charset="0"/>
                <a:ea typeface="Geneva" pitchFamily="-110" charset="-128"/>
              </a:defRPr>
            </a:lvl2pPr>
            <a:lvl3pPr marL="1155573" indent="-231115">
              <a:spcBef>
                <a:spcPct val="30000"/>
              </a:spcBef>
              <a:defRPr sz="1200">
                <a:solidFill>
                  <a:schemeClr val="tx1"/>
                </a:solidFill>
                <a:latin typeface="Calibri" panose="020F0502020204030204" pitchFamily="34" charset="0"/>
                <a:ea typeface="Geneva" pitchFamily="-110" charset="-128"/>
              </a:defRPr>
            </a:lvl3pPr>
            <a:lvl4pPr marL="1617802" indent="-231115">
              <a:spcBef>
                <a:spcPct val="30000"/>
              </a:spcBef>
              <a:defRPr sz="1200">
                <a:solidFill>
                  <a:schemeClr val="tx1"/>
                </a:solidFill>
                <a:latin typeface="Calibri" panose="020F0502020204030204" pitchFamily="34" charset="0"/>
                <a:ea typeface="Geneva" pitchFamily="-110" charset="-128"/>
              </a:defRPr>
            </a:lvl4pPr>
            <a:lvl5pPr marL="2080031" indent="-231115">
              <a:spcBef>
                <a:spcPct val="30000"/>
              </a:spcBef>
              <a:defRPr sz="1200">
                <a:solidFill>
                  <a:schemeClr val="tx1"/>
                </a:solidFill>
                <a:latin typeface="Calibri" panose="020F0502020204030204" pitchFamily="34" charset="0"/>
                <a:ea typeface="Geneva" pitchFamily="-110" charset="-128"/>
              </a:defRPr>
            </a:lvl5pPr>
            <a:lvl6pPr marL="2542261"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6pPr>
            <a:lvl7pPr marL="3004490"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7pPr>
            <a:lvl8pPr marL="3466719"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8pPr>
            <a:lvl9pPr marL="3928948"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9pPr>
          </a:lstStyle>
          <a:p>
            <a:pPr>
              <a:spcBef>
                <a:spcPct val="0"/>
              </a:spcBef>
            </a:pPr>
            <a:fld id="{47355F1C-08D9-4E54-AC3C-D90C6097E7F0}"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245722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Geneva" pitchFamily="-110" charset="-128"/>
              </a:rPr>
              <a:t>Mia’s Slide:</a:t>
            </a:r>
          </a:p>
          <a:p>
            <a:endParaRPr lang="en-US" dirty="0"/>
          </a:p>
          <a:p>
            <a:r>
              <a:rPr lang="en-US" dirty="0"/>
              <a:t>We understand that all construction projects can potentially inconvenience the people who live near the school. So we are working with ANC7C and the Community to proactively mitigate as much of the headaches as we can. Construction is a nuisance, but we want to control as much of that as possible.</a:t>
            </a:r>
          </a:p>
          <a:p>
            <a:endParaRPr lang="en-US" dirty="0"/>
          </a:p>
          <a:p>
            <a:r>
              <a:rPr lang="en-US" dirty="0"/>
              <a:t>(</a:t>
            </a:r>
            <a:r>
              <a:rPr lang="en-US" b="1" dirty="0"/>
              <a:t>Don’t Mention, unless specifically asked: </a:t>
            </a:r>
            <a:r>
              <a:rPr lang="en-US" dirty="0"/>
              <a:t>The plan is to have items such as chipping, jackhammering, and slab cutting to occur between the hours of 7am – 7pm.  Outside of those hours we will limit the work to items such as piping removal, ceiling removal, floor tile removal, etc.  Items that will not create loud reverberating noises. ) </a:t>
            </a:r>
          </a:p>
          <a:p>
            <a:endParaRPr lang="en-US" dirty="0"/>
          </a:p>
          <a:p>
            <a:r>
              <a:rPr lang="en-US" i="1" dirty="0"/>
              <a:t>Is there a place that residents can call to complain about noise or to express concern? Will traffic be obstructed at any point with trucks parked/idling/workers, etc.?</a:t>
            </a:r>
            <a:endParaRPr lang="en-US" dirty="0"/>
          </a:p>
          <a:p>
            <a:r>
              <a:rPr lang="en-US" dirty="0"/>
              <a:t>Complaints should be forwarded to DGS.  Traffic should not be obstructed for deliveries.  Our plan is to have vehicles in the parking lot.  When we perform utility work in the street there will be lane closures per DDOT requirements.  </a:t>
            </a:r>
          </a:p>
          <a:p>
            <a:endParaRPr lang="en-US" altLang="en-US" baseline="0" dirty="0" smtClean="0">
              <a:ea typeface="Geneva" pitchFamily="-110" charset="-128"/>
            </a:endParaRPr>
          </a:p>
          <a:p>
            <a:endParaRPr lang="en-US" altLang="en-US" dirty="0" smtClean="0">
              <a:ea typeface="Geneva" pitchFamily="-110"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pitchFamily="-110" charset="-128"/>
              </a:defRPr>
            </a:lvl1pPr>
            <a:lvl2pPr marL="751122" indent="-288893">
              <a:spcBef>
                <a:spcPct val="30000"/>
              </a:spcBef>
              <a:defRPr sz="1200">
                <a:solidFill>
                  <a:schemeClr val="tx1"/>
                </a:solidFill>
                <a:latin typeface="Calibri" panose="020F0502020204030204" pitchFamily="34" charset="0"/>
                <a:ea typeface="Geneva" pitchFamily="-110" charset="-128"/>
              </a:defRPr>
            </a:lvl2pPr>
            <a:lvl3pPr marL="1155573" indent="-231115">
              <a:spcBef>
                <a:spcPct val="30000"/>
              </a:spcBef>
              <a:defRPr sz="1200">
                <a:solidFill>
                  <a:schemeClr val="tx1"/>
                </a:solidFill>
                <a:latin typeface="Calibri" panose="020F0502020204030204" pitchFamily="34" charset="0"/>
                <a:ea typeface="Geneva" pitchFamily="-110" charset="-128"/>
              </a:defRPr>
            </a:lvl3pPr>
            <a:lvl4pPr marL="1617802" indent="-231115">
              <a:spcBef>
                <a:spcPct val="30000"/>
              </a:spcBef>
              <a:defRPr sz="1200">
                <a:solidFill>
                  <a:schemeClr val="tx1"/>
                </a:solidFill>
                <a:latin typeface="Calibri" panose="020F0502020204030204" pitchFamily="34" charset="0"/>
                <a:ea typeface="Geneva" pitchFamily="-110" charset="-128"/>
              </a:defRPr>
            </a:lvl4pPr>
            <a:lvl5pPr marL="2080031" indent="-231115">
              <a:spcBef>
                <a:spcPct val="30000"/>
              </a:spcBef>
              <a:defRPr sz="1200">
                <a:solidFill>
                  <a:schemeClr val="tx1"/>
                </a:solidFill>
                <a:latin typeface="Calibri" panose="020F0502020204030204" pitchFamily="34" charset="0"/>
                <a:ea typeface="Geneva" pitchFamily="-110" charset="-128"/>
              </a:defRPr>
            </a:lvl5pPr>
            <a:lvl6pPr marL="2542261"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6pPr>
            <a:lvl7pPr marL="3004490"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7pPr>
            <a:lvl8pPr marL="3466719"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8pPr>
            <a:lvl9pPr marL="3928948" indent="-231115" defTabSz="462229" eaLnBrk="0" fontAlgn="base" hangingPunct="0">
              <a:spcBef>
                <a:spcPct val="30000"/>
              </a:spcBef>
              <a:spcAft>
                <a:spcPct val="0"/>
              </a:spcAft>
              <a:defRPr sz="1200">
                <a:solidFill>
                  <a:schemeClr val="tx1"/>
                </a:solidFill>
                <a:latin typeface="Calibri" panose="020F0502020204030204" pitchFamily="34" charset="0"/>
                <a:ea typeface="Geneva" pitchFamily="-110" charset="-128"/>
              </a:defRPr>
            </a:lvl9pPr>
          </a:lstStyle>
          <a:p>
            <a:pPr>
              <a:spcBef>
                <a:spcPct val="0"/>
              </a:spcBef>
            </a:pPr>
            <a:fld id="{47355F1C-08D9-4E54-AC3C-D90C6097E7F0}"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2207525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Abbie</a:t>
            </a:r>
          </a:p>
          <a:p>
            <a:endParaRPr lang="en-US" dirty="0"/>
          </a:p>
        </p:txBody>
      </p:sp>
      <p:sp>
        <p:nvSpPr>
          <p:cNvPr id="4" name="Slide Number Placeholder 3"/>
          <p:cNvSpPr>
            <a:spLocks noGrp="1"/>
          </p:cNvSpPr>
          <p:nvPr>
            <p:ph type="sldNum" sz="quarter" idx="10"/>
          </p:nvPr>
        </p:nvSpPr>
        <p:spPr/>
        <p:txBody>
          <a:bodyPr/>
          <a:lstStyle/>
          <a:p>
            <a:pPr>
              <a:defRPr/>
            </a:pPr>
            <a:fld id="{B4B9A826-4FD8-4CDF-9DE8-8E38C47A86DB}" type="slidenum">
              <a:rPr lang="en-US" altLang="en-US" smtClean="0"/>
              <a:pPr>
                <a:defRPr/>
              </a:pPr>
              <a:t>7</a:t>
            </a:fld>
            <a:endParaRPr lang="en-US" altLang="en-US"/>
          </a:p>
        </p:txBody>
      </p:sp>
    </p:spTree>
    <p:extLst>
      <p:ext uri="{BB962C8B-B14F-4D97-AF65-F5344CB8AC3E}">
        <p14:creationId xmlns:p14="http://schemas.microsoft.com/office/powerpoint/2010/main" val="323971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Abbie:</a:t>
            </a:r>
            <a:endParaRPr lang="en-US" dirty="0"/>
          </a:p>
        </p:txBody>
      </p:sp>
      <p:sp>
        <p:nvSpPr>
          <p:cNvPr id="4" name="Slide Number Placeholder 3"/>
          <p:cNvSpPr>
            <a:spLocks noGrp="1"/>
          </p:cNvSpPr>
          <p:nvPr>
            <p:ph type="sldNum" sz="quarter" idx="10"/>
          </p:nvPr>
        </p:nvSpPr>
        <p:spPr/>
        <p:txBody>
          <a:bodyPr/>
          <a:lstStyle/>
          <a:p>
            <a:pPr>
              <a:defRPr/>
            </a:pPr>
            <a:fld id="{B4B9A826-4FD8-4CDF-9DE8-8E38C47A86DB}" type="slidenum">
              <a:rPr lang="en-US" altLang="en-US" smtClean="0"/>
              <a:pPr>
                <a:defRPr/>
              </a:pPr>
              <a:t>8</a:t>
            </a:fld>
            <a:endParaRPr lang="en-US" altLang="en-US" dirty="0"/>
          </a:p>
        </p:txBody>
      </p:sp>
    </p:spTree>
    <p:extLst>
      <p:ext uri="{BB962C8B-B14F-4D97-AF65-F5344CB8AC3E}">
        <p14:creationId xmlns:p14="http://schemas.microsoft.com/office/powerpoint/2010/main" val="109027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Abbie:</a:t>
            </a:r>
            <a:endParaRPr lang="en-US" dirty="0"/>
          </a:p>
        </p:txBody>
      </p:sp>
      <p:sp>
        <p:nvSpPr>
          <p:cNvPr id="4" name="Slide Number Placeholder 3"/>
          <p:cNvSpPr>
            <a:spLocks noGrp="1"/>
          </p:cNvSpPr>
          <p:nvPr>
            <p:ph type="sldNum" sz="quarter" idx="10"/>
          </p:nvPr>
        </p:nvSpPr>
        <p:spPr/>
        <p:txBody>
          <a:bodyPr/>
          <a:lstStyle/>
          <a:p>
            <a:pPr>
              <a:defRPr/>
            </a:pPr>
            <a:fld id="{B4B9A826-4FD8-4CDF-9DE8-8E38C47A86DB}" type="slidenum">
              <a:rPr lang="en-US" altLang="en-US" smtClean="0"/>
              <a:pPr>
                <a:defRPr/>
              </a:pPr>
              <a:t>9</a:t>
            </a:fld>
            <a:endParaRPr lang="en-US" altLang="en-US" dirty="0"/>
          </a:p>
        </p:txBody>
      </p:sp>
    </p:spTree>
    <p:extLst>
      <p:ext uri="{BB962C8B-B14F-4D97-AF65-F5344CB8AC3E}">
        <p14:creationId xmlns:p14="http://schemas.microsoft.com/office/powerpoint/2010/main" val="1452402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ll text">
    <p:spTree>
      <p:nvGrpSpPr>
        <p:cNvPr id="1" name=""/>
        <p:cNvGrpSpPr/>
        <p:nvPr/>
      </p:nvGrpSpPr>
      <p:grpSpPr>
        <a:xfrm>
          <a:off x="0" y="0"/>
          <a:ext cx="0" cy="0"/>
          <a:chOff x="0" y="0"/>
          <a:chExt cx="0" cy="0"/>
        </a:xfrm>
      </p:grpSpPr>
      <p:cxnSp>
        <p:nvCxnSpPr>
          <p:cNvPr id="4" name="Straight Connector 3"/>
          <p:cNvCxnSpPr/>
          <p:nvPr userDrawn="1"/>
        </p:nvCxnSpPr>
        <p:spPr>
          <a:xfrm>
            <a:off x="381000" y="64770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
        <p:nvSpPr>
          <p:cNvPr id="5" name="TextBox 4"/>
          <p:cNvSpPr txBox="1">
            <a:spLocks noChangeArrowheads="1"/>
          </p:cNvSpPr>
          <p:nvPr userDrawn="1"/>
        </p:nvSpPr>
        <p:spPr bwMode="auto">
          <a:xfrm>
            <a:off x="381000" y="6515100"/>
            <a:ext cx="838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Geneva" pitchFamily="-110" charset="-128"/>
              </a:defRPr>
            </a:lvl1pPr>
            <a:lvl2pPr marL="742950" indent="-285750">
              <a:defRPr>
                <a:solidFill>
                  <a:schemeClr val="tx1"/>
                </a:solidFill>
                <a:latin typeface="Arial" panose="020B0604020202020204" pitchFamily="34" charset="0"/>
                <a:ea typeface="Geneva" pitchFamily="-110" charset="-128"/>
              </a:defRPr>
            </a:lvl2pPr>
            <a:lvl3pPr marL="1143000" indent="-228600">
              <a:defRPr>
                <a:solidFill>
                  <a:schemeClr val="tx1"/>
                </a:solidFill>
                <a:latin typeface="Arial" panose="020B0604020202020204" pitchFamily="34" charset="0"/>
                <a:ea typeface="Geneva" pitchFamily="-110" charset="-128"/>
              </a:defRPr>
            </a:lvl3pPr>
            <a:lvl4pPr marL="1600200" indent="-228600">
              <a:defRPr>
                <a:solidFill>
                  <a:schemeClr val="tx1"/>
                </a:solidFill>
                <a:latin typeface="Arial" panose="020B0604020202020204" pitchFamily="34" charset="0"/>
                <a:ea typeface="Geneva" pitchFamily="-110" charset="-128"/>
              </a:defRPr>
            </a:lvl4pPr>
            <a:lvl5pPr marL="2057400" indent="-228600">
              <a:defRPr>
                <a:solidFill>
                  <a:schemeClr val="tx1"/>
                </a:solidFill>
                <a:latin typeface="Arial" panose="020B0604020202020204" pitchFamily="34" charset="0"/>
                <a:ea typeface="Geneva" pitchFamily="-11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9pPr>
          </a:lstStyle>
          <a:p>
            <a:pPr algn="dist" eaLnBrk="1" hangingPunct="1">
              <a:defRPr/>
            </a:pPr>
            <a:r>
              <a:rPr lang="en-US" altLang="en-US" sz="900" smtClean="0">
                <a:solidFill>
                  <a:srgbClr val="005283"/>
                </a:solidFill>
              </a:rPr>
              <a:t>District of Columbia Public Schools  </a:t>
            </a:r>
            <a:r>
              <a:rPr lang="en-US" altLang="en-US" sz="900" smtClean="0">
                <a:solidFill>
                  <a:srgbClr val="BFBFBF"/>
                </a:solidFill>
              </a:rPr>
              <a:t>|</a:t>
            </a:r>
            <a:r>
              <a:rPr lang="en-US" altLang="en-US" sz="900" smtClean="0">
                <a:solidFill>
                  <a:srgbClr val="005283"/>
                </a:solidFill>
              </a:rPr>
              <a:t>  1200 First Street, NE  </a:t>
            </a:r>
            <a:r>
              <a:rPr lang="en-US" altLang="en-US" sz="900" smtClean="0">
                <a:solidFill>
                  <a:srgbClr val="BFBFBF"/>
                </a:solidFill>
              </a:rPr>
              <a:t>|</a:t>
            </a:r>
            <a:r>
              <a:rPr lang="en-US" altLang="en-US" sz="900" smtClean="0">
                <a:solidFill>
                  <a:srgbClr val="005283"/>
                </a:solidFill>
              </a:rPr>
              <a:t>  Washington, DC  20002 </a:t>
            </a:r>
            <a:r>
              <a:rPr lang="en-US" altLang="en-US" sz="900" smtClean="0">
                <a:solidFill>
                  <a:srgbClr val="BFBFBF"/>
                </a:solidFill>
              </a:rPr>
              <a:t> |  </a:t>
            </a:r>
            <a:r>
              <a:rPr lang="en-US" altLang="en-US" sz="900" smtClean="0">
                <a:solidFill>
                  <a:srgbClr val="005283"/>
                </a:solidFill>
              </a:rPr>
              <a:t>T  202.442.5885 </a:t>
            </a:r>
            <a:r>
              <a:rPr lang="en-US" altLang="en-US" sz="900" smtClean="0">
                <a:solidFill>
                  <a:srgbClr val="BFBFBF"/>
                </a:solidFill>
              </a:rPr>
              <a:t> |  </a:t>
            </a:r>
            <a:r>
              <a:rPr lang="en-US" altLang="en-US" sz="900" smtClean="0">
                <a:solidFill>
                  <a:srgbClr val="005283"/>
                </a:solidFill>
              </a:rPr>
              <a:t>F  202.442.5026 </a:t>
            </a:r>
            <a:r>
              <a:rPr lang="en-US" altLang="en-US" sz="900" smtClean="0">
                <a:solidFill>
                  <a:srgbClr val="BFBFBF"/>
                </a:solidFill>
              </a:rPr>
              <a:t> |  </a:t>
            </a:r>
            <a:r>
              <a:rPr lang="en-US" altLang="en-US" sz="900" smtClean="0">
                <a:solidFill>
                  <a:srgbClr val="005283"/>
                </a:solidFill>
              </a:rPr>
              <a:t>dcps.dc.gov</a:t>
            </a:r>
            <a:endParaRPr lang="en-US" altLang="en-US" smtClean="0">
              <a:solidFill>
                <a:srgbClr val="005283"/>
              </a:solidFill>
            </a:endParaRPr>
          </a:p>
        </p:txBody>
      </p:sp>
      <p:pic>
        <p:nvPicPr>
          <p:cNvPr id="6" name="Picture 5" descr="DCPS_logo_medium.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09600"/>
            <a:ext cx="2514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1000" y="2743200"/>
            <a:ext cx="8382000" cy="3352800"/>
          </a:xfrm>
        </p:spPr>
        <p:txBody>
          <a:bodyPr anchor="t">
            <a:normAutofit/>
          </a:bodyPr>
          <a:lstStyle>
            <a:lvl1pPr>
              <a:lnSpc>
                <a:spcPct val="90000"/>
              </a:lnSpc>
              <a:defRPr sz="4800" spc="-100" baseline="0">
                <a:solidFill>
                  <a:srgbClr val="005283"/>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381000" y="2362200"/>
            <a:ext cx="8382000" cy="381000"/>
          </a:xfrm>
        </p:spPr>
        <p:txBody>
          <a:bodyPr anchor="b"/>
          <a:lstStyle>
            <a:lvl1pPr marL="0" indent="0">
              <a:buNone/>
              <a:defRPr sz="2800" baseline="0">
                <a:solidFill>
                  <a:srgbClr val="A4AEB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37278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81000" y="381000"/>
            <a:ext cx="8382000" cy="276225"/>
          </a:xfrm>
          <a:prstGeom prst="rect">
            <a:avLst/>
          </a:prstGeom>
          <a:solidFill>
            <a:srgbClr val="0052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Geneva" pitchFamily="-110" charset="-128"/>
              </a:defRPr>
            </a:lvl1pPr>
            <a:lvl2pPr marL="742950" indent="-285750">
              <a:defRPr>
                <a:solidFill>
                  <a:schemeClr val="tx1"/>
                </a:solidFill>
                <a:latin typeface="Arial" panose="020B0604020202020204" pitchFamily="34" charset="0"/>
                <a:ea typeface="Geneva" pitchFamily="-110" charset="-128"/>
              </a:defRPr>
            </a:lvl2pPr>
            <a:lvl3pPr marL="1143000" indent="-228600">
              <a:defRPr>
                <a:solidFill>
                  <a:schemeClr val="tx1"/>
                </a:solidFill>
                <a:latin typeface="Arial" panose="020B0604020202020204" pitchFamily="34" charset="0"/>
                <a:ea typeface="Geneva" pitchFamily="-110" charset="-128"/>
              </a:defRPr>
            </a:lvl3pPr>
            <a:lvl4pPr marL="1600200" indent="-228600">
              <a:defRPr>
                <a:solidFill>
                  <a:schemeClr val="tx1"/>
                </a:solidFill>
                <a:latin typeface="Arial" panose="020B0604020202020204" pitchFamily="34" charset="0"/>
                <a:ea typeface="Geneva" pitchFamily="-110" charset="-128"/>
              </a:defRPr>
            </a:lvl4pPr>
            <a:lvl5pPr marL="2057400" indent="-228600">
              <a:defRPr>
                <a:solidFill>
                  <a:schemeClr val="tx1"/>
                </a:solidFill>
                <a:latin typeface="Arial" panose="020B0604020202020204" pitchFamily="34" charset="0"/>
                <a:ea typeface="Geneva" pitchFamily="-11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9pPr>
          </a:lstStyle>
          <a:p>
            <a:pPr eaLnBrk="1" hangingPunct="1">
              <a:defRPr/>
            </a:pPr>
            <a:endParaRPr lang="en-US" altLang="en-US" sz="1200" b="1" smtClean="0">
              <a:solidFill>
                <a:schemeClr val="bg1"/>
              </a:solidFill>
              <a:latin typeface="Calibri" panose="020F0502020204030204" pitchFamily="34" charset="0"/>
            </a:endParaRPr>
          </a:p>
        </p:txBody>
      </p:sp>
      <p:cxnSp>
        <p:nvCxnSpPr>
          <p:cNvPr id="7" name="Straight Connector 6"/>
          <p:cNvCxnSpPr/>
          <p:nvPr userDrawn="1"/>
        </p:nvCxnSpPr>
        <p:spPr>
          <a:xfrm>
            <a:off x="381000" y="1524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81000" y="657225"/>
            <a:ext cx="8382000" cy="866775"/>
          </a:xfrm>
        </p:spPr>
        <p:txBody>
          <a:bodyPr/>
          <a:lstStyle>
            <a:lvl1pPr>
              <a:defRPr sz="2800">
                <a:solidFill>
                  <a:srgbClr val="00528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76401"/>
            <a:ext cx="8382000" cy="685799"/>
          </a:xfrm>
        </p:spPr>
        <p:txBody>
          <a:bodyPr/>
          <a:lstStyle>
            <a:lvl1pPr marL="0">
              <a:buClr>
                <a:srgbClr val="0098DB"/>
              </a:buClr>
              <a:buFont typeface="Wingdings" charset="2"/>
              <a:buNone/>
              <a:defRPr sz="2000"/>
            </a:lvl1pPr>
            <a:lvl2pPr>
              <a:buClr>
                <a:srgbClr val="0098DB"/>
              </a:buClr>
              <a:buFont typeface="Wingdings" charset="2"/>
              <a:buNone/>
              <a:defRPr sz="1800"/>
            </a:lvl2pPr>
            <a:lvl3pPr>
              <a:buClr>
                <a:srgbClr val="0098DB"/>
              </a:buClr>
              <a:buFont typeface="Wingdings" charset="2"/>
              <a:buNone/>
              <a:defRPr sz="1800"/>
            </a:lvl3pPr>
            <a:lvl4pPr>
              <a:buClr>
                <a:srgbClr val="0098DB"/>
              </a:buClr>
              <a:buFont typeface="Wingdings" charset="2"/>
              <a:buNone/>
              <a:defRPr sz="1800"/>
            </a:lvl4pPr>
            <a:lvl5pPr>
              <a:buClr>
                <a:srgbClr val="0098DB"/>
              </a:buClr>
              <a:buFont typeface="Wingdings" charset="2"/>
              <a:buNone/>
              <a:defRPr sz="1800"/>
            </a:lvl5pPr>
          </a:lstStyle>
          <a:p>
            <a:pPr lvl="0"/>
            <a:r>
              <a:rPr lang="en-US" dirty="0" smtClean="0"/>
              <a:t>Click to edit Master text styles</a:t>
            </a:r>
          </a:p>
        </p:txBody>
      </p:sp>
      <p:sp>
        <p:nvSpPr>
          <p:cNvPr id="13" name="Text Placeholder 12"/>
          <p:cNvSpPr>
            <a:spLocks noGrp="1"/>
          </p:cNvSpPr>
          <p:nvPr>
            <p:ph type="body" sz="quarter" idx="12"/>
          </p:nvPr>
        </p:nvSpPr>
        <p:spPr>
          <a:xfrm>
            <a:off x="381000" y="381000"/>
            <a:ext cx="8382000" cy="276225"/>
          </a:xfrm>
        </p:spPr>
        <p:txBody>
          <a:bodyPr/>
          <a:lstStyle>
            <a:lvl1pPr>
              <a:buFontTx/>
              <a:buNone/>
              <a:defRPr sz="1100" b="1">
                <a:solidFill>
                  <a:schemeClr val="bg1"/>
                </a:solidFill>
              </a:defRPr>
            </a:lvl1pPr>
            <a:lvl2pPr>
              <a:buFontTx/>
              <a:buNone/>
              <a:defRPr sz="1100" b="1">
                <a:solidFill>
                  <a:schemeClr val="bg1"/>
                </a:solidFill>
              </a:defRPr>
            </a:lvl2pPr>
            <a:lvl3pPr>
              <a:buFontTx/>
              <a:buNone/>
              <a:defRPr sz="1100" b="1">
                <a:solidFill>
                  <a:schemeClr val="bg1"/>
                </a:solidFill>
              </a:defRPr>
            </a:lvl3pPr>
            <a:lvl4pPr>
              <a:buFontTx/>
              <a:buNone/>
              <a:defRPr sz="1100" b="1">
                <a:solidFill>
                  <a:schemeClr val="bg1"/>
                </a:solidFill>
              </a:defRPr>
            </a:lvl4pPr>
            <a:lvl5pPr>
              <a:buFontTx/>
              <a:buNone/>
              <a:defRPr sz="1100" b="1">
                <a:solidFill>
                  <a:schemeClr val="bg1"/>
                </a:solidFill>
              </a:defRPr>
            </a:lvl5pPr>
          </a:lstStyle>
          <a:p>
            <a:pPr lvl="0"/>
            <a:r>
              <a:rPr lang="en-US" dirty="0" smtClean="0"/>
              <a:t>Click to edit Master text styles</a:t>
            </a:r>
          </a:p>
        </p:txBody>
      </p:sp>
      <p:sp>
        <p:nvSpPr>
          <p:cNvPr id="12" name="Table Placeholder 11"/>
          <p:cNvSpPr>
            <a:spLocks noGrp="1"/>
          </p:cNvSpPr>
          <p:nvPr>
            <p:ph type="tbl" sz="quarter" idx="13"/>
          </p:nvPr>
        </p:nvSpPr>
        <p:spPr>
          <a:xfrm>
            <a:off x="381000" y="2362200"/>
            <a:ext cx="8382000" cy="3886200"/>
          </a:xfrm>
        </p:spPr>
        <p:txBody>
          <a:bodyPr/>
          <a:lstStyle>
            <a:lvl1pPr>
              <a:buClr>
                <a:srgbClr val="0098DB"/>
              </a:buClr>
              <a:buFontTx/>
              <a:buNone/>
              <a:defRPr sz="1600"/>
            </a:lvl1pPr>
          </a:lstStyle>
          <a:p>
            <a:pPr lvl="0"/>
            <a:endParaRPr lang="en-US" noProof="0" dirty="0"/>
          </a:p>
        </p:txBody>
      </p:sp>
      <p:sp>
        <p:nvSpPr>
          <p:cNvPr id="9" name="Date Placeholder 3"/>
          <p:cNvSpPr>
            <a:spLocks noGrp="1"/>
          </p:cNvSpPr>
          <p:nvPr>
            <p:ph type="dt" sz="half" idx="14"/>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005283"/>
                </a:solidFill>
                <a:latin typeface="Arial" charset="0"/>
                <a:cs typeface="Arial" charset="0"/>
              </a:defRPr>
            </a:lvl1pPr>
          </a:lstStyle>
          <a:p>
            <a:pPr>
              <a:defRPr/>
            </a:pPr>
            <a:r>
              <a:rPr lang="en-US"/>
              <a:t>District of Columbia Public Schools  </a:t>
            </a:r>
            <a:r>
              <a:rPr lang="en-US">
                <a:solidFill>
                  <a:srgbClr val="BFBFBF"/>
                </a:solidFill>
              </a:rPr>
              <a:t>|</a:t>
            </a:r>
            <a:r>
              <a:rPr lang="en-US"/>
              <a:t>  January 1, 2010</a:t>
            </a:r>
          </a:p>
        </p:txBody>
      </p:sp>
      <p:sp>
        <p:nvSpPr>
          <p:cNvPr id="10" name="Slide Number Placeholder 5"/>
          <p:cNvSpPr>
            <a:spLocks noGrp="1"/>
          </p:cNvSpPr>
          <p:nvPr>
            <p:ph type="sldNum" sz="quarter" idx="15"/>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005283"/>
                </a:solidFill>
                <a:latin typeface="Arial Bold" panose="020B0704020202020204" pitchFamily="34" charset="0"/>
                <a:cs typeface="Arial Bold" panose="020B0704020202020204" pitchFamily="34" charset="0"/>
              </a:defRPr>
            </a:lvl1pPr>
          </a:lstStyle>
          <a:p>
            <a:pPr>
              <a:defRPr/>
            </a:pPr>
            <a:fld id="{C4D85FFE-3CE9-465F-8CEC-D6B54FE8351D}" type="slidenum">
              <a:rPr lang="en-US" altLang="en-US"/>
              <a:pPr>
                <a:defRPr/>
              </a:pPr>
              <a:t>‹#›</a:t>
            </a:fld>
            <a:endParaRPr lang="en-US" altLang="en-US"/>
          </a:p>
        </p:txBody>
      </p:sp>
    </p:spTree>
    <p:extLst>
      <p:ext uri="{BB962C8B-B14F-4D97-AF65-F5344CB8AC3E}">
        <p14:creationId xmlns:p14="http://schemas.microsoft.com/office/powerpoint/2010/main" val="124365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hotos with captions">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381000" y="381000"/>
            <a:ext cx="8382000" cy="276225"/>
          </a:xfrm>
          <a:prstGeom prst="rect">
            <a:avLst/>
          </a:prstGeom>
          <a:solidFill>
            <a:srgbClr val="0052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Geneva" pitchFamily="-110" charset="-128"/>
              </a:defRPr>
            </a:lvl1pPr>
            <a:lvl2pPr marL="742950" indent="-285750">
              <a:defRPr>
                <a:solidFill>
                  <a:schemeClr val="tx1"/>
                </a:solidFill>
                <a:latin typeface="Arial" panose="020B0604020202020204" pitchFamily="34" charset="0"/>
                <a:ea typeface="Geneva" pitchFamily="-110" charset="-128"/>
              </a:defRPr>
            </a:lvl2pPr>
            <a:lvl3pPr marL="1143000" indent="-228600">
              <a:defRPr>
                <a:solidFill>
                  <a:schemeClr val="tx1"/>
                </a:solidFill>
                <a:latin typeface="Arial" panose="020B0604020202020204" pitchFamily="34" charset="0"/>
                <a:ea typeface="Geneva" pitchFamily="-110" charset="-128"/>
              </a:defRPr>
            </a:lvl3pPr>
            <a:lvl4pPr marL="1600200" indent="-228600">
              <a:defRPr>
                <a:solidFill>
                  <a:schemeClr val="tx1"/>
                </a:solidFill>
                <a:latin typeface="Arial" panose="020B0604020202020204" pitchFamily="34" charset="0"/>
                <a:ea typeface="Geneva" pitchFamily="-110" charset="-128"/>
              </a:defRPr>
            </a:lvl4pPr>
            <a:lvl5pPr marL="2057400" indent="-228600">
              <a:defRPr>
                <a:solidFill>
                  <a:schemeClr val="tx1"/>
                </a:solidFill>
                <a:latin typeface="Arial" panose="020B0604020202020204" pitchFamily="34" charset="0"/>
                <a:ea typeface="Geneva" pitchFamily="-11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9pPr>
          </a:lstStyle>
          <a:p>
            <a:pPr eaLnBrk="1" hangingPunct="1">
              <a:defRPr/>
            </a:pPr>
            <a:endParaRPr lang="en-US" altLang="en-US" sz="1200" b="1" smtClean="0">
              <a:solidFill>
                <a:schemeClr val="bg1"/>
              </a:solidFill>
              <a:latin typeface="Calibri" panose="020F0502020204030204" pitchFamily="34" charset="0"/>
            </a:endParaRPr>
          </a:p>
        </p:txBody>
      </p:sp>
      <p:cxnSp>
        <p:nvCxnSpPr>
          <p:cNvPr id="9" name="Straight Connector 8"/>
          <p:cNvCxnSpPr/>
          <p:nvPr userDrawn="1"/>
        </p:nvCxnSpPr>
        <p:spPr>
          <a:xfrm>
            <a:off x="381000" y="1524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0" name="Straight Connector 9"/>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81000" y="657225"/>
            <a:ext cx="8382000" cy="866775"/>
          </a:xfrm>
        </p:spPr>
        <p:txBody>
          <a:bodyPr/>
          <a:lstStyle>
            <a:lvl1pPr>
              <a:defRPr sz="2800">
                <a:solidFill>
                  <a:srgbClr val="00528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4953000"/>
            <a:ext cx="4038600" cy="914400"/>
          </a:xfrm>
        </p:spPr>
        <p:txBody>
          <a:bodyPr/>
          <a:lstStyle>
            <a:lvl1pPr marL="0">
              <a:buClr>
                <a:srgbClr val="0098DB"/>
              </a:buClr>
              <a:buFont typeface="Wingdings" charset="2"/>
              <a:buNone/>
              <a:defRPr sz="1400">
                <a:solidFill>
                  <a:srgbClr val="A4AEB5"/>
                </a:solidFill>
              </a:defRPr>
            </a:lvl1pPr>
            <a:lvl2pPr>
              <a:buClr>
                <a:srgbClr val="0098DB"/>
              </a:buClr>
              <a:buFont typeface="Wingdings" charset="2"/>
              <a:buNone/>
              <a:defRPr sz="1800"/>
            </a:lvl2pPr>
            <a:lvl3pPr>
              <a:buClr>
                <a:srgbClr val="0098DB"/>
              </a:buClr>
              <a:buFont typeface="Wingdings" charset="2"/>
              <a:buNone/>
              <a:defRPr sz="1800"/>
            </a:lvl3pPr>
            <a:lvl4pPr>
              <a:buClr>
                <a:srgbClr val="0098DB"/>
              </a:buClr>
              <a:buFont typeface="Wingdings" charset="2"/>
              <a:buNone/>
              <a:defRPr sz="1800"/>
            </a:lvl4pPr>
            <a:lvl5pPr>
              <a:buClr>
                <a:srgbClr val="0098DB"/>
              </a:buClr>
              <a:buFont typeface="Wingdings" charset="2"/>
              <a:buNone/>
              <a:defRPr sz="1800"/>
            </a:lvl5pPr>
          </a:lstStyle>
          <a:p>
            <a:pPr lvl="0"/>
            <a:r>
              <a:rPr lang="en-US" dirty="0" smtClean="0"/>
              <a:t>Click to edit Master text styles</a:t>
            </a:r>
          </a:p>
        </p:txBody>
      </p:sp>
      <p:sp>
        <p:nvSpPr>
          <p:cNvPr id="13" name="Text Placeholder 12"/>
          <p:cNvSpPr>
            <a:spLocks noGrp="1"/>
          </p:cNvSpPr>
          <p:nvPr>
            <p:ph type="body" sz="quarter" idx="12"/>
          </p:nvPr>
        </p:nvSpPr>
        <p:spPr>
          <a:xfrm>
            <a:off x="381000" y="381000"/>
            <a:ext cx="8382000" cy="276225"/>
          </a:xfrm>
        </p:spPr>
        <p:txBody>
          <a:bodyPr/>
          <a:lstStyle>
            <a:lvl1pPr>
              <a:buFontTx/>
              <a:buNone/>
              <a:defRPr sz="1100" b="1">
                <a:solidFill>
                  <a:schemeClr val="bg1"/>
                </a:solidFill>
              </a:defRPr>
            </a:lvl1pPr>
            <a:lvl2pPr>
              <a:buFontTx/>
              <a:buNone/>
              <a:defRPr sz="1100" b="1">
                <a:solidFill>
                  <a:schemeClr val="bg1"/>
                </a:solidFill>
              </a:defRPr>
            </a:lvl2pPr>
            <a:lvl3pPr>
              <a:buFontTx/>
              <a:buNone/>
              <a:defRPr sz="1100" b="1">
                <a:solidFill>
                  <a:schemeClr val="bg1"/>
                </a:solidFill>
              </a:defRPr>
            </a:lvl3pPr>
            <a:lvl4pPr>
              <a:buFontTx/>
              <a:buNone/>
              <a:defRPr sz="1100" b="1">
                <a:solidFill>
                  <a:schemeClr val="bg1"/>
                </a:solidFill>
              </a:defRPr>
            </a:lvl4pPr>
            <a:lvl5pPr>
              <a:buFontTx/>
              <a:buNone/>
              <a:defRPr sz="1100" b="1">
                <a:solidFill>
                  <a:schemeClr val="bg1"/>
                </a:solidFill>
              </a:defRPr>
            </a:lvl5pPr>
          </a:lstStyle>
          <a:p>
            <a:pPr lvl="0"/>
            <a:r>
              <a:rPr lang="en-US" dirty="0" smtClean="0"/>
              <a:t>Click to edit Master text styles</a:t>
            </a:r>
          </a:p>
        </p:txBody>
      </p:sp>
      <p:sp>
        <p:nvSpPr>
          <p:cNvPr id="11" name="Picture Placeholder 10"/>
          <p:cNvSpPr>
            <a:spLocks noGrp="1"/>
          </p:cNvSpPr>
          <p:nvPr>
            <p:ph type="pic" sz="quarter" idx="13"/>
          </p:nvPr>
        </p:nvSpPr>
        <p:spPr>
          <a:xfrm>
            <a:off x="381000" y="1752600"/>
            <a:ext cx="4038600" cy="3124200"/>
          </a:xfrm>
        </p:spPr>
        <p:txBody>
          <a:bodyPr/>
          <a:lstStyle>
            <a:lvl1pPr>
              <a:buFontTx/>
              <a:buNone/>
              <a:defRPr sz="1800"/>
            </a:lvl1pPr>
          </a:lstStyle>
          <a:p>
            <a:pPr lvl="0"/>
            <a:endParaRPr lang="en-US" noProof="0" dirty="0"/>
          </a:p>
        </p:txBody>
      </p:sp>
      <p:sp>
        <p:nvSpPr>
          <p:cNvPr id="12" name="Content Placeholder 2"/>
          <p:cNvSpPr>
            <a:spLocks noGrp="1"/>
          </p:cNvSpPr>
          <p:nvPr>
            <p:ph idx="14"/>
          </p:nvPr>
        </p:nvSpPr>
        <p:spPr>
          <a:xfrm>
            <a:off x="4724400" y="4953000"/>
            <a:ext cx="4038600" cy="914400"/>
          </a:xfrm>
        </p:spPr>
        <p:txBody>
          <a:bodyPr/>
          <a:lstStyle>
            <a:lvl1pPr marL="0">
              <a:buClr>
                <a:srgbClr val="0098DB"/>
              </a:buClr>
              <a:buFont typeface="Wingdings" charset="2"/>
              <a:buNone/>
              <a:defRPr sz="1400">
                <a:solidFill>
                  <a:srgbClr val="A4AEB5"/>
                </a:solidFill>
              </a:defRPr>
            </a:lvl1pPr>
            <a:lvl2pPr>
              <a:buClr>
                <a:srgbClr val="0098DB"/>
              </a:buClr>
              <a:buFont typeface="Wingdings" charset="2"/>
              <a:buNone/>
              <a:defRPr sz="1800"/>
            </a:lvl2pPr>
            <a:lvl3pPr>
              <a:buClr>
                <a:srgbClr val="0098DB"/>
              </a:buClr>
              <a:buFont typeface="Wingdings" charset="2"/>
              <a:buNone/>
              <a:defRPr sz="1800"/>
            </a:lvl3pPr>
            <a:lvl4pPr>
              <a:buClr>
                <a:srgbClr val="0098DB"/>
              </a:buClr>
              <a:buFont typeface="Wingdings" charset="2"/>
              <a:buNone/>
              <a:defRPr sz="1800"/>
            </a:lvl4pPr>
            <a:lvl5pPr>
              <a:buClr>
                <a:srgbClr val="0098DB"/>
              </a:buClr>
              <a:buFont typeface="Wingdings" charset="2"/>
              <a:buNone/>
              <a:defRPr sz="1800"/>
            </a:lvl5pPr>
          </a:lstStyle>
          <a:p>
            <a:pPr lvl="0"/>
            <a:r>
              <a:rPr lang="en-US" dirty="0" smtClean="0"/>
              <a:t>Click to edit Master text styles</a:t>
            </a:r>
          </a:p>
        </p:txBody>
      </p:sp>
      <p:sp>
        <p:nvSpPr>
          <p:cNvPr id="14" name="Picture Placeholder 10"/>
          <p:cNvSpPr>
            <a:spLocks noGrp="1"/>
          </p:cNvSpPr>
          <p:nvPr>
            <p:ph type="pic" sz="quarter" idx="15"/>
          </p:nvPr>
        </p:nvSpPr>
        <p:spPr>
          <a:xfrm>
            <a:off x="4724400" y="1752600"/>
            <a:ext cx="4038600" cy="3124200"/>
          </a:xfrm>
        </p:spPr>
        <p:txBody>
          <a:bodyPr/>
          <a:lstStyle>
            <a:lvl1pPr>
              <a:buFontTx/>
              <a:buNone/>
              <a:defRPr sz="1800"/>
            </a:lvl1pPr>
          </a:lstStyle>
          <a:p>
            <a:pPr lvl="0"/>
            <a:endParaRPr lang="en-US" noProof="0" dirty="0"/>
          </a:p>
        </p:txBody>
      </p:sp>
      <p:sp>
        <p:nvSpPr>
          <p:cNvPr id="15" name="Date Placeholder 3"/>
          <p:cNvSpPr>
            <a:spLocks noGrp="1"/>
          </p:cNvSpPr>
          <p:nvPr>
            <p:ph type="dt" sz="half" idx="16"/>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005283"/>
                </a:solidFill>
                <a:latin typeface="Arial" charset="0"/>
                <a:cs typeface="Arial" charset="0"/>
              </a:defRPr>
            </a:lvl1pPr>
          </a:lstStyle>
          <a:p>
            <a:pPr>
              <a:defRPr/>
            </a:pPr>
            <a:r>
              <a:rPr lang="en-US"/>
              <a:t>District of Columbia Public Schools  </a:t>
            </a:r>
            <a:r>
              <a:rPr lang="en-US">
                <a:solidFill>
                  <a:srgbClr val="BFBFBF"/>
                </a:solidFill>
              </a:rPr>
              <a:t>|</a:t>
            </a:r>
            <a:r>
              <a:rPr lang="en-US"/>
              <a:t>  January 1, 2010</a:t>
            </a:r>
          </a:p>
        </p:txBody>
      </p:sp>
      <p:sp>
        <p:nvSpPr>
          <p:cNvPr id="16" name="Slide Number Placeholder 5"/>
          <p:cNvSpPr>
            <a:spLocks noGrp="1"/>
          </p:cNvSpPr>
          <p:nvPr>
            <p:ph type="sldNum" sz="quarter" idx="17"/>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005283"/>
                </a:solidFill>
                <a:latin typeface="Arial Bold" panose="020B0704020202020204" pitchFamily="34" charset="0"/>
                <a:cs typeface="Arial Bold" panose="020B0704020202020204" pitchFamily="34" charset="0"/>
              </a:defRPr>
            </a:lvl1pPr>
          </a:lstStyle>
          <a:p>
            <a:pPr>
              <a:defRPr/>
            </a:pPr>
            <a:fld id="{9575D7CF-4D15-48BD-9539-C3988148C1A3}" type="slidenum">
              <a:rPr lang="en-US" altLang="en-US"/>
              <a:pPr>
                <a:defRPr/>
              </a:pPr>
              <a:t>‹#›</a:t>
            </a:fld>
            <a:endParaRPr lang="en-US" altLang="en-US"/>
          </a:p>
        </p:txBody>
      </p:sp>
    </p:spTree>
    <p:extLst>
      <p:ext uri="{BB962C8B-B14F-4D97-AF65-F5344CB8AC3E}">
        <p14:creationId xmlns:p14="http://schemas.microsoft.com/office/powerpoint/2010/main" val="2115822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ntro">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81000" y="381000"/>
            <a:ext cx="8382000" cy="276225"/>
          </a:xfrm>
          <a:prstGeom prst="rect">
            <a:avLst/>
          </a:prstGeom>
          <a:solidFill>
            <a:srgbClr val="0052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Geneva" pitchFamily="-110" charset="-128"/>
              </a:defRPr>
            </a:lvl1pPr>
            <a:lvl2pPr marL="742950" indent="-285750">
              <a:defRPr>
                <a:solidFill>
                  <a:schemeClr val="tx1"/>
                </a:solidFill>
                <a:latin typeface="Arial" panose="020B0604020202020204" pitchFamily="34" charset="0"/>
                <a:ea typeface="Geneva" pitchFamily="-110" charset="-128"/>
              </a:defRPr>
            </a:lvl2pPr>
            <a:lvl3pPr marL="1143000" indent="-228600">
              <a:defRPr>
                <a:solidFill>
                  <a:schemeClr val="tx1"/>
                </a:solidFill>
                <a:latin typeface="Arial" panose="020B0604020202020204" pitchFamily="34" charset="0"/>
                <a:ea typeface="Geneva" pitchFamily="-110" charset="-128"/>
              </a:defRPr>
            </a:lvl3pPr>
            <a:lvl4pPr marL="1600200" indent="-228600">
              <a:defRPr>
                <a:solidFill>
                  <a:schemeClr val="tx1"/>
                </a:solidFill>
                <a:latin typeface="Arial" panose="020B0604020202020204" pitchFamily="34" charset="0"/>
                <a:ea typeface="Geneva" pitchFamily="-110" charset="-128"/>
              </a:defRPr>
            </a:lvl4pPr>
            <a:lvl5pPr marL="2057400" indent="-228600">
              <a:defRPr>
                <a:solidFill>
                  <a:schemeClr val="tx1"/>
                </a:solidFill>
                <a:latin typeface="Arial" panose="020B0604020202020204" pitchFamily="34" charset="0"/>
                <a:ea typeface="Geneva" pitchFamily="-11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9pPr>
          </a:lstStyle>
          <a:p>
            <a:pPr eaLnBrk="1" hangingPunct="1">
              <a:defRPr/>
            </a:pPr>
            <a:endParaRPr lang="en-US" altLang="en-US" sz="1200" b="1" smtClean="0">
              <a:solidFill>
                <a:schemeClr val="bg1"/>
              </a:solidFill>
              <a:latin typeface="Calibri" panose="020F0502020204030204" pitchFamily="34" charset="0"/>
            </a:endParaRPr>
          </a:p>
        </p:txBody>
      </p:sp>
      <p:cxnSp>
        <p:nvCxnSpPr>
          <p:cNvPr id="5" name="Straight Connector 4"/>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 name="Content Placeholder 2"/>
          <p:cNvSpPr>
            <a:spLocks noGrp="1"/>
          </p:cNvSpPr>
          <p:nvPr>
            <p:ph idx="1"/>
          </p:nvPr>
        </p:nvSpPr>
        <p:spPr>
          <a:xfrm>
            <a:off x="381000" y="914400"/>
            <a:ext cx="8382000" cy="5211763"/>
          </a:xfrm>
        </p:spPr>
        <p:txBody>
          <a:bodyPr/>
          <a:lstStyle>
            <a:lvl1pPr marL="0">
              <a:lnSpc>
                <a:spcPct val="120000"/>
              </a:lnSpc>
              <a:spcBef>
                <a:spcPts val="600"/>
              </a:spcBef>
              <a:buClr>
                <a:srgbClr val="0098DB"/>
              </a:buClr>
              <a:buFontTx/>
              <a:buNone/>
              <a:defRPr sz="2000">
                <a:solidFill>
                  <a:srgbClr val="A4AEB5"/>
                </a:solidFill>
              </a:defRPr>
            </a:lvl1pPr>
            <a:lvl2pPr>
              <a:buClr>
                <a:srgbClr val="0098DB"/>
              </a:buClr>
              <a:buFontTx/>
              <a:buNone/>
              <a:defRPr sz="1800"/>
            </a:lvl2pPr>
            <a:lvl3pPr>
              <a:buClr>
                <a:srgbClr val="0098DB"/>
              </a:buClr>
              <a:buFontTx/>
              <a:buNone/>
              <a:defRPr sz="1600"/>
            </a:lvl3pPr>
            <a:lvl4pPr>
              <a:buClr>
                <a:srgbClr val="0098DB"/>
              </a:buClr>
              <a:buFontTx/>
              <a:buNone/>
              <a:defRPr sz="1400"/>
            </a:lvl4pPr>
            <a:lvl5pPr>
              <a:buClr>
                <a:srgbClr val="0098DB"/>
              </a:buClr>
              <a:buFontTx/>
              <a:buNone/>
              <a:defRPr/>
            </a:lvl5pPr>
          </a:lstStyle>
          <a:p>
            <a:pPr lvl="0"/>
            <a:r>
              <a:rPr lang="en-US" dirty="0" smtClean="0"/>
              <a:t>Click to edit Master text styles</a:t>
            </a:r>
          </a:p>
        </p:txBody>
      </p:sp>
      <p:sp>
        <p:nvSpPr>
          <p:cNvPr id="10" name="Text Placeholder 10"/>
          <p:cNvSpPr>
            <a:spLocks noGrp="1"/>
          </p:cNvSpPr>
          <p:nvPr>
            <p:ph type="body" sz="quarter" idx="12"/>
          </p:nvPr>
        </p:nvSpPr>
        <p:spPr>
          <a:xfrm>
            <a:off x="381000" y="381000"/>
            <a:ext cx="8382000" cy="276225"/>
          </a:xfrm>
        </p:spPr>
        <p:txBody>
          <a:bodyPr/>
          <a:lstStyle>
            <a:lvl1pPr>
              <a:buNone/>
              <a:defRPr sz="1100" b="1">
                <a:solidFill>
                  <a:schemeClr val="bg1"/>
                </a:solidFill>
              </a:defRPr>
            </a:lvl1pPr>
            <a:lvl2pPr>
              <a:buNone/>
              <a:defRPr sz="1100" b="1">
                <a:solidFill>
                  <a:schemeClr val="bg1"/>
                </a:solidFill>
              </a:defRPr>
            </a:lvl2pPr>
            <a:lvl3pPr>
              <a:buNone/>
              <a:defRPr sz="1100" b="1">
                <a:solidFill>
                  <a:schemeClr val="bg1"/>
                </a:solidFill>
              </a:defRPr>
            </a:lvl3pPr>
            <a:lvl4pPr>
              <a:buNone/>
              <a:defRPr sz="1100" b="1">
                <a:solidFill>
                  <a:schemeClr val="bg1"/>
                </a:solidFill>
              </a:defRPr>
            </a:lvl4pPr>
            <a:lvl5pPr>
              <a:buNone/>
              <a:defRPr sz="1100" b="1">
                <a:solidFill>
                  <a:schemeClr val="bg1"/>
                </a:solidFill>
              </a:defRPr>
            </a:lvl5pPr>
          </a:lstStyle>
          <a:p>
            <a:pPr lvl="0"/>
            <a:r>
              <a:rPr lang="en-US" dirty="0" smtClean="0"/>
              <a:t>Click to edit Master text styles</a:t>
            </a:r>
          </a:p>
        </p:txBody>
      </p:sp>
      <p:sp>
        <p:nvSpPr>
          <p:cNvPr id="6" name="Date Placeholder 3"/>
          <p:cNvSpPr>
            <a:spLocks noGrp="1"/>
          </p:cNvSpPr>
          <p:nvPr>
            <p:ph type="dt" sz="half" idx="13"/>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005283"/>
                </a:solidFill>
                <a:latin typeface="Arial" charset="0"/>
                <a:cs typeface="Arial" charset="0"/>
              </a:defRPr>
            </a:lvl1pPr>
          </a:lstStyle>
          <a:p>
            <a:pPr>
              <a:defRPr/>
            </a:pPr>
            <a:r>
              <a:rPr lang="en-US"/>
              <a:t>District of Columbia Public Schools  </a:t>
            </a:r>
            <a:r>
              <a:rPr lang="en-US">
                <a:solidFill>
                  <a:srgbClr val="BFBFBF"/>
                </a:solidFill>
              </a:rPr>
              <a:t>|</a:t>
            </a:r>
            <a:r>
              <a:rPr lang="en-US"/>
              <a:t>  January 1, 2010</a:t>
            </a:r>
          </a:p>
        </p:txBody>
      </p:sp>
      <p:sp>
        <p:nvSpPr>
          <p:cNvPr id="7" name="Slide Number Placeholder 5"/>
          <p:cNvSpPr>
            <a:spLocks noGrp="1"/>
          </p:cNvSpPr>
          <p:nvPr>
            <p:ph type="sldNum" sz="quarter" idx="14"/>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005283"/>
                </a:solidFill>
                <a:latin typeface="Arial Bold" panose="020B0704020202020204" pitchFamily="34" charset="0"/>
                <a:cs typeface="Arial Bold" panose="020B0704020202020204" pitchFamily="34" charset="0"/>
              </a:defRPr>
            </a:lvl1pPr>
          </a:lstStyle>
          <a:p>
            <a:pPr>
              <a:defRPr/>
            </a:pPr>
            <a:fld id="{806C9B31-1DED-410B-A333-0C84F3AA521F}" type="slidenum">
              <a:rPr lang="en-US" altLang="en-US"/>
              <a:pPr>
                <a:defRPr/>
              </a:pPr>
              <a:t>‹#›</a:t>
            </a:fld>
            <a:endParaRPr lang="en-US" altLang="en-US"/>
          </a:p>
        </p:txBody>
      </p:sp>
    </p:spTree>
    <p:extLst>
      <p:ext uri="{BB962C8B-B14F-4D97-AF65-F5344CB8AC3E}">
        <p14:creationId xmlns:p14="http://schemas.microsoft.com/office/powerpoint/2010/main" val="24850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cxnSp>
        <p:nvCxnSpPr>
          <p:cNvPr id="3" name="Straight Connector 2"/>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81000" y="2590801"/>
            <a:ext cx="8382000" cy="1143000"/>
          </a:xfrm>
        </p:spPr>
        <p:txBody>
          <a:bodyPr anchor="ctr"/>
          <a:lstStyle>
            <a:lvl1pPr>
              <a:defRPr sz="4400" spc="-100">
                <a:solidFill>
                  <a:srgbClr val="005283"/>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005283"/>
                </a:solidFill>
                <a:latin typeface="Arial" charset="0"/>
                <a:cs typeface="Arial" charset="0"/>
              </a:defRPr>
            </a:lvl1pPr>
          </a:lstStyle>
          <a:p>
            <a:pPr>
              <a:defRPr/>
            </a:pPr>
            <a:r>
              <a:rPr lang="en-US"/>
              <a:t>District of Columbia Public Schools  </a:t>
            </a:r>
            <a:r>
              <a:rPr lang="en-US">
                <a:solidFill>
                  <a:srgbClr val="BFBFBF"/>
                </a:solidFill>
              </a:rPr>
              <a:t>|</a:t>
            </a:r>
            <a:r>
              <a:rPr lang="en-US"/>
              <a:t>  January 1, 2010</a:t>
            </a:r>
          </a:p>
        </p:txBody>
      </p:sp>
      <p:sp>
        <p:nvSpPr>
          <p:cNvPr id="5" name="Slide Number Placeholder 5"/>
          <p:cNvSpPr>
            <a:spLocks noGrp="1"/>
          </p:cNvSpPr>
          <p:nvPr>
            <p:ph type="sldNum" sz="quarter" idx="11"/>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005283"/>
                </a:solidFill>
                <a:latin typeface="Arial Bold" panose="020B0704020202020204" pitchFamily="34" charset="0"/>
                <a:cs typeface="Arial Bold" panose="020B0704020202020204" pitchFamily="34" charset="0"/>
              </a:defRPr>
            </a:lvl1pPr>
          </a:lstStyle>
          <a:p>
            <a:pPr>
              <a:defRPr/>
            </a:pPr>
            <a:fld id="{E1788AA1-BDB8-4D7C-9D02-F9C589750F1F}" type="slidenum">
              <a:rPr lang="en-US" altLang="en-US"/>
              <a:pPr>
                <a:defRPr/>
              </a:pPr>
              <a:t>‹#›</a:t>
            </a:fld>
            <a:endParaRPr lang="en-US" altLang="en-US"/>
          </a:p>
        </p:txBody>
      </p:sp>
    </p:spTree>
    <p:extLst>
      <p:ext uri="{BB962C8B-B14F-4D97-AF65-F5344CB8AC3E}">
        <p14:creationId xmlns:p14="http://schemas.microsoft.com/office/powerpoint/2010/main" val="2330994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18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ertical photo">
    <p:spTree>
      <p:nvGrpSpPr>
        <p:cNvPr id="1" name=""/>
        <p:cNvGrpSpPr/>
        <p:nvPr/>
      </p:nvGrpSpPr>
      <p:grpSpPr>
        <a:xfrm>
          <a:off x="0" y="0"/>
          <a:ext cx="0" cy="0"/>
          <a:chOff x="0" y="0"/>
          <a:chExt cx="0" cy="0"/>
        </a:xfrm>
      </p:grpSpPr>
      <p:pic>
        <p:nvPicPr>
          <p:cNvPr id="5" name="Picture 5" descr="DCPS_logo_medium.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09600"/>
            <a:ext cx="2514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381000" y="64770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
        <p:nvSpPr>
          <p:cNvPr id="8" name="TextBox 7"/>
          <p:cNvSpPr txBox="1">
            <a:spLocks noChangeArrowheads="1"/>
          </p:cNvSpPr>
          <p:nvPr userDrawn="1"/>
        </p:nvSpPr>
        <p:spPr bwMode="auto">
          <a:xfrm>
            <a:off x="381000" y="6515100"/>
            <a:ext cx="838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Geneva" pitchFamily="-110" charset="-128"/>
              </a:defRPr>
            </a:lvl1pPr>
            <a:lvl2pPr marL="742950" indent="-285750">
              <a:defRPr>
                <a:solidFill>
                  <a:schemeClr val="tx1"/>
                </a:solidFill>
                <a:latin typeface="Arial" panose="020B0604020202020204" pitchFamily="34" charset="0"/>
                <a:ea typeface="Geneva" pitchFamily="-110" charset="-128"/>
              </a:defRPr>
            </a:lvl2pPr>
            <a:lvl3pPr marL="1143000" indent="-228600">
              <a:defRPr>
                <a:solidFill>
                  <a:schemeClr val="tx1"/>
                </a:solidFill>
                <a:latin typeface="Arial" panose="020B0604020202020204" pitchFamily="34" charset="0"/>
                <a:ea typeface="Geneva" pitchFamily="-110" charset="-128"/>
              </a:defRPr>
            </a:lvl3pPr>
            <a:lvl4pPr marL="1600200" indent="-228600">
              <a:defRPr>
                <a:solidFill>
                  <a:schemeClr val="tx1"/>
                </a:solidFill>
                <a:latin typeface="Arial" panose="020B0604020202020204" pitchFamily="34" charset="0"/>
                <a:ea typeface="Geneva" pitchFamily="-110" charset="-128"/>
              </a:defRPr>
            </a:lvl4pPr>
            <a:lvl5pPr marL="2057400" indent="-228600">
              <a:defRPr>
                <a:solidFill>
                  <a:schemeClr val="tx1"/>
                </a:solidFill>
                <a:latin typeface="Arial" panose="020B0604020202020204" pitchFamily="34" charset="0"/>
                <a:ea typeface="Geneva" pitchFamily="-11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9pPr>
          </a:lstStyle>
          <a:p>
            <a:pPr algn="dist" eaLnBrk="1" hangingPunct="1">
              <a:defRPr/>
            </a:pPr>
            <a:r>
              <a:rPr lang="en-US" altLang="en-US" sz="900" smtClean="0">
                <a:solidFill>
                  <a:srgbClr val="005283"/>
                </a:solidFill>
              </a:rPr>
              <a:t>District of Columbia Public Schools  </a:t>
            </a:r>
            <a:r>
              <a:rPr lang="en-US" altLang="en-US" sz="900" smtClean="0">
                <a:solidFill>
                  <a:srgbClr val="BFBFBF"/>
                </a:solidFill>
              </a:rPr>
              <a:t>|</a:t>
            </a:r>
            <a:r>
              <a:rPr lang="en-US" altLang="en-US" sz="900" smtClean="0">
                <a:solidFill>
                  <a:srgbClr val="005283"/>
                </a:solidFill>
              </a:rPr>
              <a:t>  1200 First Street, NE  </a:t>
            </a:r>
            <a:r>
              <a:rPr lang="en-US" altLang="en-US" sz="900" smtClean="0">
                <a:solidFill>
                  <a:srgbClr val="BFBFBF"/>
                </a:solidFill>
              </a:rPr>
              <a:t>|</a:t>
            </a:r>
            <a:r>
              <a:rPr lang="en-US" altLang="en-US" sz="900" smtClean="0">
                <a:solidFill>
                  <a:srgbClr val="005283"/>
                </a:solidFill>
              </a:rPr>
              <a:t>  Washington, DC  20002 </a:t>
            </a:r>
            <a:r>
              <a:rPr lang="en-US" altLang="en-US" sz="900" smtClean="0">
                <a:solidFill>
                  <a:srgbClr val="BFBFBF"/>
                </a:solidFill>
              </a:rPr>
              <a:t> |  </a:t>
            </a:r>
            <a:r>
              <a:rPr lang="en-US" altLang="en-US" sz="900" smtClean="0">
                <a:solidFill>
                  <a:srgbClr val="005283"/>
                </a:solidFill>
              </a:rPr>
              <a:t>T  202.442.5885 </a:t>
            </a:r>
            <a:r>
              <a:rPr lang="en-US" altLang="en-US" sz="900" smtClean="0">
                <a:solidFill>
                  <a:srgbClr val="BFBFBF"/>
                </a:solidFill>
              </a:rPr>
              <a:t> |  </a:t>
            </a:r>
            <a:r>
              <a:rPr lang="en-US" altLang="en-US" sz="900" smtClean="0">
                <a:solidFill>
                  <a:srgbClr val="005283"/>
                </a:solidFill>
              </a:rPr>
              <a:t>F  202.442.5026 </a:t>
            </a:r>
            <a:r>
              <a:rPr lang="en-US" altLang="en-US" sz="900" smtClean="0">
                <a:solidFill>
                  <a:srgbClr val="BFBFBF"/>
                </a:solidFill>
              </a:rPr>
              <a:t> |  </a:t>
            </a:r>
            <a:r>
              <a:rPr lang="en-US" altLang="en-US" sz="900" smtClean="0">
                <a:solidFill>
                  <a:srgbClr val="005283"/>
                </a:solidFill>
              </a:rPr>
              <a:t>dcps.dc.gov</a:t>
            </a:r>
            <a:endParaRPr lang="en-US" altLang="en-US" smtClean="0">
              <a:solidFill>
                <a:srgbClr val="005283"/>
              </a:solidFill>
            </a:endParaRPr>
          </a:p>
        </p:txBody>
      </p:sp>
      <p:sp>
        <p:nvSpPr>
          <p:cNvPr id="2" name="Title 1"/>
          <p:cNvSpPr>
            <a:spLocks noGrp="1"/>
          </p:cNvSpPr>
          <p:nvPr>
            <p:ph type="ctrTitle"/>
          </p:nvPr>
        </p:nvSpPr>
        <p:spPr>
          <a:xfrm>
            <a:off x="381000" y="2743200"/>
            <a:ext cx="5334000" cy="3352800"/>
          </a:xfrm>
        </p:spPr>
        <p:txBody>
          <a:bodyPr anchor="t">
            <a:normAutofit/>
          </a:bodyPr>
          <a:lstStyle>
            <a:lvl1pPr>
              <a:defRPr sz="4400" baseline="0">
                <a:solidFill>
                  <a:srgbClr val="005283"/>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381000" y="2362200"/>
            <a:ext cx="5334000" cy="381000"/>
          </a:xfrm>
        </p:spPr>
        <p:txBody>
          <a:bodyPr anchor="b"/>
          <a:lstStyle>
            <a:lvl1pPr marL="0" indent="0">
              <a:buNone/>
              <a:defRPr sz="2200" baseline="0">
                <a:solidFill>
                  <a:srgbClr val="A4AEB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Picture Placeholder 8"/>
          <p:cNvSpPr>
            <a:spLocks noGrp="1"/>
          </p:cNvSpPr>
          <p:nvPr>
            <p:ph type="pic" sz="quarter" idx="10"/>
          </p:nvPr>
        </p:nvSpPr>
        <p:spPr>
          <a:xfrm>
            <a:off x="5867400" y="2362200"/>
            <a:ext cx="2895600" cy="3733800"/>
          </a:xfrm>
        </p:spPr>
        <p:txBody>
          <a:bodyPr/>
          <a:lstStyle>
            <a:lvl1pPr>
              <a:buFontTx/>
              <a:buNone/>
              <a:defRPr sz="1800"/>
            </a:lvl1pPr>
          </a:lstStyle>
          <a:p>
            <a:pPr lvl="0"/>
            <a:endParaRPr lang="en-US" noProof="0" dirty="0"/>
          </a:p>
        </p:txBody>
      </p:sp>
    </p:spTree>
    <p:extLst>
      <p:ext uri="{BB962C8B-B14F-4D97-AF65-F5344CB8AC3E}">
        <p14:creationId xmlns:p14="http://schemas.microsoft.com/office/powerpoint/2010/main" val="314427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horizontal photo">
    <p:spTree>
      <p:nvGrpSpPr>
        <p:cNvPr id="1" name=""/>
        <p:cNvGrpSpPr/>
        <p:nvPr/>
      </p:nvGrpSpPr>
      <p:grpSpPr>
        <a:xfrm>
          <a:off x="0" y="0"/>
          <a:ext cx="0" cy="0"/>
          <a:chOff x="0" y="0"/>
          <a:chExt cx="0" cy="0"/>
        </a:xfrm>
      </p:grpSpPr>
      <p:cxnSp>
        <p:nvCxnSpPr>
          <p:cNvPr id="5" name="Straight Connector 4"/>
          <p:cNvCxnSpPr/>
          <p:nvPr userDrawn="1"/>
        </p:nvCxnSpPr>
        <p:spPr>
          <a:xfrm>
            <a:off x="381000" y="64770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
        <p:nvSpPr>
          <p:cNvPr id="6" name="TextBox 5"/>
          <p:cNvSpPr txBox="1">
            <a:spLocks noChangeArrowheads="1"/>
          </p:cNvSpPr>
          <p:nvPr userDrawn="1"/>
        </p:nvSpPr>
        <p:spPr bwMode="auto">
          <a:xfrm>
            <a:off x="381000" y="6515100"/>
            <a:ext cx="838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Geneva" pitchFamily="-110" charset="-128"/>
              </a:defRPr>
            </a:lvl1pPr>
            <a:lvl2pPr marL="742950" indent="-285750">
              <a:defRPr>
                <a:solidFill>
                  <a:schemeClr val="tx1"/>
                </a:solidFill>
                <a:latin typeface="Arial" panose="020B0604020202020204" pitchFamily="34" charset="0"/>
                <a:ea typeface="Geneva" pitchFamily="-110" charset="-128"/>
              </a:defRPr>
            </a:lvl2pPr>
            <a:lvl3pPr marL="1143000" indent="-228600">
              <a:defRPr>
                <a:solidFill>
                  <a:schemeClr val="tx1"/>
                </a:solidFill>
                <a:latin typeface="Arial" panose="020B0604020202020204" pitchFamily="34" charset="0"/>
                <a:ea typeface="Geneva" pitchFamily="-110" charset="-128"/>
              </a:defRPr>
            </a:lvl3pPr>
            <a:lvl4pPr marL="1600200" indent="-228600">
              <a:defRPr>
                <a:solidFill>
                  <a:schemeClr val="tx1"/>
                </a:solidFill>
                <a:latin typeface="Arial" panose="020B0604020202020204" pitchFamily="34" charset="0"/>
                <a:ea typeface="Geneva" pitchFamily="-110" charset="-128"/>
              </a:defRPr>
            </a:lvl4pPr>
            <a:lvl5pPr marL="2057400" indent="-228600">
              <a:defRPr>
                <a:solidFill>
                  <a:schemeClr val="tx1"/>
                </a:solidFill>
                <a:latin typeface="Arial" panose="020B0604020202020204" pitchFamily="34" charset="0"/>
                <a:ea typeface="Geneva" pitchFamily="-11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9pPr>
          </a:lstStyle>
          <a:p>
            <a:pPr algn="dist" eaLnBrk="1" hangingPunct="1">
              <a:defRPr/>
            </a:pPr>
            <a:r>
              <a:rPr lang="en-US" altLang="en-US" sz="900" smtClean="0">
                <a:solidFill>
                  <a:srgbClr val="005283"/>
                </a:solidFill>
              </a:rPr>
              <a:t>District of Columbia Public Schools  </a:t>
            </a:r>
            <a:r>
              <a:rPr lang="en-US" altLang="en-US" sz="900" smtClean="0">
                <a:solidFill>
                  <a:srgbClr val="BFBFBF"/>
                </a:solidFill>
              </a:rPr>
              <a:t>|</a:t>
            </a:r>
            <a:r>
              <a:rPr lang="en-US" altLang="en-US" sz="900" smtClean="0">
                <a:solidFill>
                  <a:srgbClr val="005283"/>
                </a:solidFill>
              </a:rPr>
              <a:t>  1200 First Street, NE  </a:t>
            </a:r>
            <a:r>
              <a:rPr lang="en-US" altLang="en-US" sz="900" smtClean="0">
                <a:solidFill>
                  <a:srgbClr val="BFBFBF"/>
                </a:solidFill>
              </a:rPr>
              <a:t>|</a:t>
            </a:r>
            <a:r>
              <a:rPr lang="en-US" altLang="en-US" sz="900" smtClean="0">
                <a:solidFill>
                  <a:srgbClr val="005283"/>
                </a:solidFill>
              </a:rPr>
              <a:t>  Washington, DC  20002 </a:t>
            </a:r>
            <a:r>
              <a:rPr lang="en-US" altLang="en-US" sz="900" smtClean="0">
                <a:solidFill>
                  <a:srgbClr val="BFBFBF"/>
                </a:solidFill>
              </a:rPr>
              <a:t> |  </a:t>
            </a:r>
            <a:r>
              <a:rPr lang="en-US" altLang="en-US" sz="900" smtClean="0">
                <a:solidFill>
                  <a:srgbClr val="005283"/>
                </a:solidFill>
              </a:rPr>
              <a:t>T  202.442.5885 </a:t>
            </a:r>
            <a:r>
              <a:rPr lang="en-US" altLang="en-US" sz="900" smtClean="0">
                <a:solidFill>
                  <a:srgbClr val="BFBFBF"/>
                </a:solidFill>
              </a:rPr>
              <a:t> |  </a:t>
            </a:r>
            <a:r>
              <a:rPr lang="en-US" altLang="en-US" sz="900" smtClean="0">
                <a:solidFill>
                  <a:srgbClr val="005283"/>
                </a:solidFill>
              </a:rPr>
              <a:t>F  202.442.5026 </a:t>
            </a:r>
            <a:r>
              <a:rPr lang="en-US" altLang="en-US" sz="900" smtClean="0">
                <a:solidFill>
                  <a:srgbClr val="BFBFBF"/>
                </a:solidFill>
              </a:rPr>
              <a:t> |  </a:t>
            </a:r>
            <a:r>
              <a:rPr lang="en-US" altLang="en-US" sz="900" smtClean="0">
                <a:solidFill>
                  <a:srgbClr val="005283"/>
                </a:solidFill>
              </a:rPr>
              <a:t>dcps.dc.gov</a:t>
            </a:r>
            <a:endParaRPr lang="en-US" altLang="en-US" smtClean="0">
              <a:solidFill>
                <a:srgbClr val="005283"/>
              </a:solidFill>
            </a:endParaRPr>
          </a:p>
        </p:txBody>
      </p:sp>
      <p:pic>
        <p:nvPicPr>
          <p:cNvPr id="8" name="Picture 5" descr="DCPS_logo_medium.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09600"/>
            <a:ext cx="2514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1000" y="2743200"/>
            <a:ext cx="3352800" cy="3352800"/>
          </a:xfrm>
        </p:spPr>
        <p:txBody>
          <a:bodyPr anchor="t">
            <a:normAutofit/>
          </a:bodyPr>
          <a:lstStyle>
            <a:lvl1pPr>
              <a:defRPr sz="3600" baseline="0">
                <a:solidFill>
                  <a:srgbClr val="005283"/>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381000" y="2362200"/>
            <a:ext cx="3352800" cy="381000"/>
          </a:xfrm>
        </p:spPr>
        <p:txBody>
          <a:bodyPr anchor="b"/>
          <a:lstStyle>
            <a:lvl1pPr marL="0" indent="0">
              <a:buNone/>
              <a:defRPr sz="1800" baseline="0">
                <a:solidFill>
                  <a:srgbClr val="A4AEB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Picture Placeholder 8"/>
          <p:cNvSpPr>
            <a:spLocks noGrp="1"/>
          </p:cNvSpPr>
          <p:nvPr>
            <p:ph type="pic" sz="quarter" idx="10"/>
          </p:nvPr>
        </p:nvSpPr>
        <p:spPr>
          <a:xfrm>
            <a:off x="3886200" y="2362200"/>
            <a:ext cx="4876800" cy="3733800"/>
          </a:xfrm>
        </p:spPr>
        <p:txBody>
          <a:bodyPr/>
          <a:lstStyle>
            <a:lvl1pPr>
              <a:buFontTx/>
              <a:buNone/>
              <a:defRPr sz="1800"/>
            </a:lvl1pPr>
          </a:lstStyle>
          <a:p>
            <a:pPr lvl="0"/>
            <a:endParaRPr lang="en-US" noProof="0" dirty="0"/>
          </a:p>
        </p:txBody>
      </p:sp>
    </p:spTree>
    <p:extLst>
      <p:ext uri="{BB962C8B-B14F-4D97-AF65-F5344CB8AC3E}">
        <p14:creationId xmlns:p14="http://schemas.microsoft.com/office/powerpoint/2010/main" val="391115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ig photo">
    <p:spTree>
      <p:nvGrpSpPr>
        <p:cNvPr id="1" name=""/>
        <p:cNvGrpSpPr/>
        <p:nvPr/>
      </p:nvGrpSpPr>
      <p:grpSpPr>
        <a:xfrm>
          <a:off x="0" y="0"/>
          <a:ext cx="0" cy="0"/>
          <a:chOff x="0" y="0"/>
          <a:chExt cx="0" cy="0"/>
        </a:xfrm>
      </p:grpSpPr>
      <p:cxnSp>
        <p:nvCxnSpPr>
          <p:cNvPr id="4" name="Straight Connector 3"/>
          <p:cNvCxnSpPr/>
          <p:nvPr userDrawn="1"/>
        </p:nvCxnSpPr>
        <p:spPr>
          <a:xfrm>
            <a:off x="381000" y="64770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
        <p:nvSpPr>
          <p:cNvPr id="5" name="TextBox 4"/>
          <p:cNvSpPr txBox="1">
            <a:spLocks noChangeArrowheads="1"/>
          </p:cNvSpPr>
          <p:nvPr userDrawn="1"/>
        </p:nvSpPr>
        <p:spPr bwMode="auto">
          <a:xfrm>
            <a:off x="381000" y="6515100"/>
            <a:ext cx="838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Geneva" pitchFamily="-110" charset="-128"/>
              </a:defRPr>
            </a:lvl1pPr>
            <a:lvl2pPr marL="742950" indent="-285750">
              <a:defRPr>
                <a:solidFill>
                  <a:schemeClr val="tx1"/>
                </a:solidFill>
                <a:latin typeface="Arial" panose="020B0604020202020204" pitchFamily="34" charset="0"/>
                <a:ea typeface="Geneva" pitchFamily="-110" charset="-128"/>
              </a:defRPr>
            </a:lvl2pPr>
            <a:lvl3pPr marL="1143000" indent="-228600">
              <a:defRPr>
                <a:solidFill>
                  <a:schemeClr val="tx1"/>
                </a:solidFill>
                <a:latin typeface="Arial" panose="020B0604020202020204" pitchFamily="34" charset="0"/>
                <a:ea typeface="Geneva" pitchFamily="-110" charset="-128"/>
              </a:defRPr>
            </a:lvl3pPr>
            <a:lvl4pPr marL="1600200" indent="-228600">
              <a:defRPr>
                <a:solidFill>
                  <a:schemeClr val="tx1"/>
                </a:solidFill>
                <a:latin typeface="Arial" panose="020B0604020202020204" pitchFamily="34" charset="0"/>
                <a:ea typeface="Geneva" pitchFamily="-110" charset="-128"/>
              </a:defRPr>
            </a:lvl4pPr>
            <a:lvl5pPr marL="2057400" indent="-228600">
              <a:defRPr>
                <a:solidFill>
                  <a:schemeClr val="tx1"/>
                </a:solidFill>
                <a:latin typeface="Arial" panose="020B0604020202020204" pitchFamily="34" charset="0"/>
                <a:ea typeface="Geneva" pitchFamily="-11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9pPr>
          </a:lstStyle>
          <a:p>
            <a:pPr algn="dist" eaLnBrk="1" hangingPunct="1">
              <a:defRPr/>
            </a:pPr>
            <a:r>
              <a:rPr lang="en-US" altLang="en-US" sz="900" smtClean="0">
                <a:solidFill>
                  <a:srgbClr val="005283"/>
                </a:solidFill>
              </a:rPr>
              <a:t>District of Columbia Public Schools  </a:t>
            </a:r>
            <a:r>
              <a:rPr lang="en-US" altLang="en-US" sz="900" smtClean="0">
                <a:solidFill>
                  <a:srgbClr val="BFBFBF"/>
                </a:solidFill>
              </a:rPr>
              <a:t>|</a:t>
            </a:r>
            <a:r>
              <a:rPr lang="en-US" altLang="en-US" sz="900" smtClean="0">
                <a:solidFill>
                  <a:srgbClr val="005283"/>
                </a:solidFill>
              </a:rPr>
              <a:t>  1200 First Street, NE  </a:t>
            </a:r>
            <a:r>
              <a:rPr lang="en-US" altLang="en-US" sz="900" smtClean="0">
                <a:solidFill>
                  <a:srgbClr val="BFBFBF"/>
                </a:solidFill>
              </a:rPr>
              <a:t>|</a:t>
            </a:r>
            <a:r>
              <a:rPr lang="en-US" altLang="en-US" sz="900" smtClean="0">
                <a:solidFill>
                  <a:srgbClr val="005283"/>
                </a:solidFill>
              </a:rPr>
              <a:t>  Washington, DC  20002 </a:t>
            </a:r>
            <a:r>
              <a:rPr lang="en-US" altLang="en-US" sz="900" smtClean="0">
                <a:solidFill>
                  <a:srgbClr val="BFBFBF"/>
                </a:solidFill>
              </a:rPr>
              <a:t> |  </a:t>
            </a:r>
            <a:r>
              <a:rPr lang="en-US" altLang="en-US" sz="900" smtClean="0">
                <a:solidFill>
                  <a:srgbClr val="005283"/>
                </a:solidFill>
              </a:rPr>
              <a:t>T  202.442.5885 </a:t>
            </a:r>
            <a:r>
              <a:rPr lang="en-US" altLang="en-US" sz="900" smtClean="0">
                <a:solidFill>
                  <a:srgbClr val="BFBFBF"/>
                </a:solidFill>
              </a:rPr>
              <a:t> |  </a:t>
            </a:r>
            <a:r>
              <a:rPr lang="en-US" altLang="en-US" sz="900" smtClean="0">
                <a:solidFill>
                  <a:srgbClr val="005283"/>
                </a:solidFill>
              </a:rPr>
              <a:t>F  202.442.5026 </a:t>
            </a:r>
            <a:r>
              <a:rPr lang="en-US" altLang="en-US" sz="900" smtClean="0">
                <a:solidFill>
                  <a:srgbClr val="BFBFBF"/>
                </a:solidFill>
              </a:rPr>
              <a:t> |  </a:t>
            </a:r>
            <a:r>
              <a:rPr lang="en-US" altLang="en-US" sz="900" smtClean="0">
                <a:solidFill>
                  <a:srgbClr val="005283"/>
                </a:solidFill>
              </a:rPr>
              <a:t>dcps.dc.gov</a:t>
            </a:r>
            <a:endParaRPr lang="en-US" altLang="en-US" smtClean="0">
              <a:solidFill>
                <a:srgbClr val="005283"/>
              </a:solidFill>
            </a:endParaRPr>
          </a:p>
        </p:txBody>
      </p:sp>
      <p:sp>
        <p:nvSpPr>
          <p:cNvPr id="6" name="Rectangle 5"/>
          <p:cNvSpPr/>
          <p:nvPr userDrawn="1"/>
        </p:nvSpPr>
        <p:spPr>
          <a:xfrm>
            <a:off x="381000" y="5334000"/>
            <a:ext cx="8382000" cy="762000"/>
          </a:xfrm>
          <a:prstGeom prst="rect">
            <a:avLst/>
          </a:prstGeom>
          <a:solidFill>
            <a:srgbClr val="005283">
              <a:alpha val="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Geneva" pitchFamily="-110" charset="-128"/>
            </a:endParaRPr>
          </a:p>
        </p:txBody>
      </p:sp>
      <p:pic>
        <p:nvPicPr>
          <p:cNvPr id="7" name="Picture 5" descr="DCPS_logo_medium.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09600"/>
            <a:ext cx="2514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8"/>
          <p:cNvSpPr>
            <a:spLocks noGrp="1"/>
          </p:cNvSpPr>
          <p:nvPr>
            <p:ph type="pic" sz="quarter" idx="10"/>
          </p:nvPr>
        </p:nvSpPr>
        <p:spPr>
          <a:xfrm>
            <a:off x="381000" y="1676400"/>
            <a:ext cx="8382000" cy="4419600"/>
          </a:xfrm>
        </p:spPr>
        <p:txBody>
          <a:bodyPr/>
          <a:lstStyle>
            <a:lvl1pPr>
              <a:buFontTx/>
              <a:buNone/>
              <a:defRPr sz="1800"/>
            </a:lvl1pPr>
          </a:lstStyle>
          <a:p>
            <a:pPr lvl="0"/>
            <a:endParaRPr lang="en-US" noProof="0" dirty="0"/>
          </a:p>
        </p:txBody>
      </p:sp>
      <p:sp>
        <p:nvSpPr>
          <p:cNvPr id="2" name="Title 1"/>
          <p:cNvSpPr>
            <a:spLocks noGrp="1"/>
          </p:cNvSpPr>
          <p:nvPr>
            <p:ph type="ctrTitle"/>
          </p:nvPr>
        </p:nvSpPr>
        <p:spPr>
          <a:xfrm>
            <a:off x="381000" y="5334000"/>
            <a:ext cx="8382000" cy="762000"/>
          </a:xfrm>
        </p:spPr>
        <p:txBody>
          <a:bodyPr anchor="ctr">
            <a:normAutofit/>
          </a:bodyPr>
          <a:lstStyle>
            <a:lvl1pPr>
              <a:defRPr sz="2400" baseline="0">
                <a:solidFill>
                  <a:srgbClr val="005283"/>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83589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apitol artwork">
    <p:spTree>
      <p:nvGrpSpPr>
        <p:cNvPr id="1" name=""/>
        <p:cNvGrpSpPr/>
        <p:nvPr/>
      </p:nvGrpSpPr>
      <p:grpSpPr>
        <a:xfrm>
          <a:off x="0" y="0"/>
          <a:ext cx="0" cy="0"/>
          <a:chOff x="0" y="0"/>
          <a:chExt cx="0" cy="0"/>
        </a:xfrm>
      </p:grpSpPr>
      <p:pic>
        <p:nvPicPr>
          <p:cNvPr id="4" name="Picture 3" descr="big_capitol_ar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133600"/>
            <a:ext cx="83820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381000" y="64770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
        <p:nvSpPr>
          <p:cNvPr id="6" name="TextBox 5"/>
          <p:cNvSpPr txBox="1">
            <a:spLocks noChangeArrowheads="1"/>
          </p:cNvSpPr>
          <p:nvPr userDrawn="1"/>
        </p:nvSpPr>
        <p:spPr bwMode="auto">
          <a:xfrm>
            <a:off x="381000" y="6515100"/>
            <a:ext cx="838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Geneva" pitchFamily="-110" charset="-128"/>
              </a:defRPr>
            </a:lvl1pPr>
            <a:lvl2pPr marL="742950" indent="-285750">
              <a:defRPr>
                <a:solidFill>
                  <a:schemeClr val="tx1"/>
                </a:solidFill>
                <a:latin typeface="Arial" panose="020B0604020202020204" pitchFamily="34" charset="0"/>
                <a:ea typeface="Geneva" pitchFamily="-110" charset="-128"/>
              </a:defRPr>
            </a:lvl2pPr>
            <a:lvl3pPr marL="1143000" indent="-228600">
              <a:defRPr>
                <a:solidFill>
                  <a:schemeClr val="tx1"/>
                </a:solidFill>
                <a:latin typeface="Arial" panose="020B0604020202020204" pitchFamily="34" charset="0"/>
                <a:ea typeface="Geneva" pitchFamily="-110" charset="-128"/>
              </a:defRPr>
            </a:lvl3pPr>
            <a:lvl4pPr marL="1600200" indent="-228600">
              <a:defRPr>
                <a:solidFill>
                  <a:schemeClr val="tx1"/>
                </a:solidFill>
                <a:latin typeface="Arial" panose="020B0604020202020204" pitchFamily="34" charset="0"/>
                <a:ea typeface="Geneva" pitchFamily="-110" charset="-128"/>
              </a:defRPr>
            </a:lvl4pPr>
            <a:lvl5pPr marL="2057400" indent="-228600">
              <a:defRPr>
                <a:solidFill>
                  <a:schemeClr val="tx1"/>
                </a:solidFill>
                <a:latin typeface="Arial" panose="020B0604020202020204" pitchFamily="34" charset="0"/>
                <a:ea typeface="Geneva" pitchFamily="-11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9pPr>
          </a:lstStyle>
          <a:p>
            <a:pPr algn="dist" eaLnBrk="1" hangingPunct="1">
              <a:defRPr/>
            </a:pPr>
            <a:r>
              <a:rPr lang="en-US" altLang="en-US" sz="900" smtClean="0">
                <a:solidFill>
                  <a:srgbClr val="005283"/>
                </a:solidFill>
              </a:rPr>
              <a:t>District of Columbia Public Schools  </a:t>
            </a:r>
            <a:r>
              <a:rPr lang="en-US" altLang="en-US" sz="900" smtClean="0">
                <a:solidFill>
                  <a:srgbClr val="BFBFBF"/>
                </a:solidFill>
              </a:rPr>
              <a:t>|</a:t>
            </a:r>
            <a:r>
              <a:rPr lang="en-US" altLang="en-US" sz="900" smtClean="0">
                <a:solidFill>
                  <a:srgbClr val="005283"/>
                </a:solidFill>
              </a:rPr>
              <a:t>  1200 First Street, NE  </a:t>
            </a:r>
            <a:r>
              <a:rPr lang="en-US" altLang="en-US" sz="900" smtClean="0">
                <a:solidFill>
                  <a:srgbClr val="BFBFBF"/>
                </a:solidFill>
              </a:rPr>
              <a:t>|</a:t>
            </a:r>
            <a:r>
              <a:rPr lang="en-US" altLang="en-US" sz="900" smtClean="0">
                <a:solidFill>
                  <a:srgbClr val="005283"/>
                </a:solidFill>
              </a:rPr>
              <a:t>  Washington, DC  20002 </a:t>
            </a:r>
            <a:r>
              <a:rPr lang="en-US" altLang="en-US" sz="900" smtClean="0">
                <a:solidFill>
                  <a:srgbClr val="BFBFBF"/>
                </a:solidFill>
              </a:rPr>
              <a:t> |  </a:t>
            </a:r>
            <a:r>
              <a:rPr lang="en-US" altLang="en-US" sz="900" smtClean="0">
                <a:solidFill>
                  <a:srgbClr val="005283"/>
                </a:solidFill>
              </a:rPr>
              <a:t>T  202.442.5885 </a:t>
            </a:r>
            <a:r>
              <a:rPr lang="en-US" altLang="en-US" sz="900" smtClean="0">
                <a:solidFill>
                  <a:srgbClr val="BFBFBF"/>
                </a:solidFill>
              </a:rPr>
              <a:t> |  </a:t>
            </a:r>
            <a:r>
              <a:rPr lang="en-US" altLang="en-US" sz="900" smtClean="0">
                <a:solidFill>
                  <a:srgbClr val="005283"/>
                </a:solidFill>
              </a:rPr>
              <a:t>F  202.442.5026 </a:t>
            </a:r>
            <a:r>
              <a:rPr lang="en-US" altLang="en-US" sz="900" smtClean="0">
                <a:solidFill>
                  <a:srgbClr val="BFBFBF"/>
                </a:solidFill>
              </a:rPr>
              <a:t> |  </a:t>
            </a:r>
            <a:r>
              <a:rPr lang="en-US" altLang="en-US" sz="900" smtClean="0">
                <a:solidFill>
                  <a:srgbClr val="005283"/>
                </a:solidFill>
              </a:rPr>
              <a:t>dcps.dc.gov</a:t>
            </a:r>
            <a:endParaRPr lang="en-US" altLang="en-US" smtClean="0">
              <a:solidFill>
                <a:srgbClr val="005283"/>
              </a:solidFill>
            </a:endParaRPr>
          </a:p>
        </p:txBody>
      </p:sp>
      <p:pic>
        <p:nvPicPr>
          <p:cNvPr id="7" name="Picture 5" descr="DCPS_logo_medium.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09600"/>
            <a:ext cx="2514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838200" y="2765540"/>
            <a:ext cx="4495800" cy="2492260"/>
          </a:xfrm>
        </p:spPr>
        <p:txBody>
          <a:bodyPr anchor="t">
            <a:normAutofit/>
          </a:bodyPr>
          <a:lstStyle>
            <a:lvl1pPr>
              <a:defRPr sz="3600" baseline="0">
                <a:solidFill>
                  <a:schemeClr val="bg1"/>
                </a:solidFill>
              </a:defRPr>
            </a:lvl1pPr>
          </a:lstStyle>
          <a:p>
            <a:r>
              <a:rPr lang="en-US" dirty="0" smtClean="0"/>
              <a:t>Click to edit Master title style</a:t>
            </a:r>
            <a:endParaRPr lang="en-US" dirty="0"/>
          </a:p>
        </p:txBody>
      </p:sp>
      <p:sp>
        <p:nvSpPr>
          <p:cNvPr id="14" name="Text Placeholder 2"/>
          <p:cNvSpPr>
            <a:spLocks noGrp="1"/>
          </p:cNvSpPr>
          <p:nvPr>
            <p:ph type="body" idx="1"/>
          </p:nvPr>
        </p:nvSpPr>
        <p:spPr>
          <a:xfrm>
            <a:off x="838200" y="2362200"/>
            <a:ext cx="4495800" cy="403340"/>
          </a:xfrm>
        </p:spPr>
        <p:txBody>
          <a:bodyPr anchor="b"/>
          <a:lstStyle>
            <a:lvl1pPr marL="0" indent="0">
              <a:buNone/>
              <a:defRPr sz="1800" baseline="0">
                <a:solidFill>
                  <a:srgbClr val="A4AEB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3225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bullets">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81000" y="381000"/>
            <a:ext cx="8382000" cy="276225"/>
          </a:xfrm>
          <a:prstGeom prst="rect">
            <a:avLst/>
          </a:prstGeom>
          <a:solidFill>
            <a:srgbClr val="0052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Geneva" pitchFamily="-110" charset="-128"/>
              </a:defRPr>
            </a:lvl1pPr>
            <a:lvl2pPr marL="742950" indent="-285750">
              <a:defRPr>
                <a:solidFill>
                  <a:schemeClr val="tx1"/>
                </a:solidFill>
                <a:latin typeface="Arial" panose="020B0604020202020204" pitchFamily="34" charset="0"/>
                <a:ea typeface="Geneva" pitchFamily="-110" charset="-128"/>
              </a:defRPr>
            </a:lvl2pPr>
            <a:lvl3pPr marL="1143000" indent="-228600">
              <a:defRPr>
                <a:solidFill>
                  <a:schemeClr val="tx1"/>
                </a:solidFill>
                <a:latin typeface="Arial" panose="020B0604020202020204" pitchFamily="34" charset="0"/>
                <a:ea typeface="Geneva" pitchFamily="-110" charset="-128"/>
              </a:defRPr>
            </a:lvl3pPr>
            <a:lvl4pPr marL="1600200" indent="-228600">
              <a:defRPr>
                <a:solidFill>
                  <a:schemeClr val="tx1"/>
                </a:solidFill>
                <a:latin typeface="Arial" panose="020B0604020202020204" pitchFamily="34" charset="0"/>
                <a:ea typeface="Geneva" pitchFamily="-110" charset="-128"/>
              </a:defRPr>
            </a:lvl4pPr>
            <a:lvl5pPr marL="2057400" indent="-228600">
              <a:defRPr>
                <a:solidFill>
                  <a:schemeClr val="tx1"/>
                </a:solidFill>
                <a:latin typeface="Arial" panose="020B0604020202020204" pitchFamily="34" charset="0"/>
                <a:ea typeface="Geneva" pitchFamily="-11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9pPr>
          </a:lstStyle>
          <a:p>
            <a:pPr eaLnBrk="1" hangingPunct="1">
              <a:defRPr/>
            </a:pPr>
            <a:endParaRPr lang="en-US" altLang="en-US" sz="1200" b="1" smtClean="0">
              <a:solidFill>
                <a:schemeClr val="bg1"/>
              </a:solidFill>
              <a:latin typeface="Calibri" panose="020F0502020204030204" pitchFamily="34" charset="0"/>
            </a:endParaRPr>
          </a:p>
        </p:txBody>
      </p:sp>
      <p:cxnSp>
        <p:nvCxnSpPr>
          <p:cNvPr id="6" name="Straight Connector 5"/>
          <p:cNvCxnSpPr/>
          <p:nvPr userDrawn="1"/>
        </p:nvCxnSpPr>
        <p:spPr>
          <a:xfrm>
            <a:off x="381000" y="1524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81000" y="657225"/>
            <a:ext cx="8382000" cy="866775"/>
          </a:xfrm>
        </p:spPr>
        <p:txBody>
          <a:bodyPr/>
          <a:lstStyle>
            <a:lvl1pPr>
              <a:defRPr sz="2800">
                <a:solidFill>
                  <a:srgbClr val="00528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76400"/>
            <a:ext cx="8382000" cy="4449763"/>
          </a:xfrm>
        </p:spPr>
        <p:txBody>
          <a:bodyPr/>
          <a:lstStyle>
            <a:lvl1pPr marL="228600" indent="-228600">
              <a:buClr>
                <a:srgbClr val="005283"/>
              </a:buClr>
              <a:buFont typeface="Wingdings" charset="2"/>
              <a:buChar char="§"/>
              <a:defRPr sz="2000"/>
            </a:lvl1pPr>
            <a:lvl2pPr marL="594360" indent="-228600">
              <a:buClr>
                <a:srgbClr val="005283"/>
              </a:buClr>
              <a:buFont typeface="Wingdings" charset="2"/>
              <a:buChar char="§"/>
              <a:defRPr sz="1800"/>
            </a:lvl2pPr>
            <a:lvl3pPr>
              <a:buClr>
                <a:srgbClr val="005283"/>
              </a:buClr>
              <a:buFont typeface="Wingdings" charset="2"/>
              <a:buChar char="§"/>
              <a:defRPr sz="1600"/>
            </a:lvl3pPr>
            <a:lvl4pPr>
              <a:buClr>
                <a:srgbClr val="005283"/>
              </a:buClr>
              <a:buFont typeface="Wingdings" charset="2"/>
              <a:buChar char="§"/>
              <a:defRPr sz="1400"/>
            </a:lvl4pPr>
            <a:lvl5pPr>
              <a:buClr>
                <a:srgbClr val="005283"/>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2"/>
          </p:nvPr>
        </p:nvSpPr>
        <p:spPr>
          <a:xfrm>
            <a:off x="381000" y="381000"/>
            <a:ext cx="8382000" cy="276225"/>
          </a:xfrm>
          <a:solidFill>
            <a:srgbClr val="005283"/>
          </a:solidFill>
        </p:spPr>
        <p:txBody>
          <a:bodyPr/>
          <a:lstStyle>
            <a:lvl1pPr>
              <a:buFontTx/>
              <a:buNone/>
              <a:defRPr sz="1100" b="1">
                <a:solidFill>
                  <a:schemeClr val="bg1"/>
                </a:solidFill>
              </a:defRPr>
            </a:lvl1pPr>
            <a:lvl2pPr>
              <a:buFontTx/>
              <a:buNone/>
              <a:defRPr sz="1100" b="1">
                <a:solidFill>
                  <a:schemeClr val="bg1"/>
                </a:solidFill>
              </a:defRPr>
            </a:lvl2pPr>
            <a:lvl3pPr>
              <a:buFontTx/>
              <a:buNone/>
              <a:defRPr sz="1100" b="1">
                <a:solidFill>
                  <a:schemeClr val="bg1"/>
                </a:solidFill>
              </a:defRPr>
            </a:lvl3pPr>
            <a:lvl4pPr>
              <a:buFontTx/>
              <a:buNone/>
              <a:defRPr sz="1100" b="1">
                <a:solidFill>
                  <a:schemeClr val="bg1"/>
                </a:solidFill>
              </a:defRPr>
            </a:lvl4pPr>
            <a:lvl5pPr>
              <a:buFontTx/>
              <a:buNone/>
              <a:defRPr sz="1100" b="1">
                <a:solidFill>
                  <a:schemeClr val="bg1"/>
                </a:solidFill>
              </a:defRPr>
            </a:lvl5pPr>
          </a:lstStyle>
          <a:p>
            <a:pPr lvl="0"/>
            <a:r>
              <a:rPr lang="en-US" dirty="0" smtClean="0"/>
              <a:t>Click to edit Master text styles</a:t>
            </a:r>
          </a:p>
        </p:txBody>
      </p:sp>
      <p:sp>
        <p:nvSpPr>
          <p:cNvPr id="8" name="Date Placeholder 3"/>
          <p:cNvSpPr>
            <a:spLocks noGrp="1"/>
          </p:cNvSpPr>
          <p:nvPr>
            <p:ph type="dt" sz="half" idx="13"/>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005283"/>
                </a:solidFill>
                <a:latin typeface="Arial" charset="0"/>
                <a:cs typeface="Arial" charset="0"/>
              </a:defRPr>
            </a:lvl1pPr>
          </a:lstStyle>
          <a:p>
            <a:pPr>
              <a:defRPr/>
            </a:pPr>
            <a:r>
              <a:rPr lang="en-US"/>
              <a:t>District of Columbia Public Schools  </a:t>
            </a:r>
            <a:r>
              <a:rPr lang="en-US">
                <a:solidFill>
                  <a:srgbClr val="BFBFBF"/>
                </a:solidFill>
              </a:rPr>
              <a:t>|</a:t>
            </a:r>
            <a:r>
              <a:rPr lang="en-US"/>
              <a:t>  January 1, 2010</a:t>
            </a:r>
          </a:p>
        </p:txBody>
      </p:sp>
      <p:sp>
        <p:nvSpPr>
          <p:cNvPr id="9" name="Slide Number Placeholder 5"/>
          <p:cNvSpPr>
            <a:spLocks noGrp="1"/>
          </p:cNvSpPr>
          <p:nvPr>
            <p:ph type="sldNum" sz="quarter" idx="14"/>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005283"/>
                </a:solidFill>
                <a:latin typeface="Arial Bold" panose="020B0704020202020204" pitchFamily="34" charset="0"/>
                <a:cs typeface="Arial Bold" panose="020B0704020202020204" pitchFamily="34" charset="0"/>
              </a:defRPr>
            </a:lvl1pPr>
          </a:lstStyle>
          <a:p>
            <a:pPr>
              <a:defRPr/>
            </a:pPr>
            <a:fld id="{8CBE9AFE-FC18-44E2-B972-6BFCB6B0CC16}" type="slidenum">
              <a:rPr lang="en-US" altLang="en-US"/>
              <a:pPr>
                <a:defRPr/>
              </a:pPr>
              <a:t>‹#›</a:t>
            </a:fld>
            <a:endParaRPr lang="en-US" altLang="en-US"/>
          </a:p>
        </p:txBody>
      </p:sp>
    </p:spTree>
    <p:extLst>
      <p:ext uri="{BB962C8B-B14F-4D97-AF65-F5344CB8AC3E}">
        <p14:creationId xmlns:p14="http://schemas.microsoft.com/office/powerpoint/2010/main" val="182584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paragraph">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81000" y="381000"/>
            <a:ext cx="8382000" cy="276225"/>
          </a:xfrm>
          <a:prstGeom prst="rect">
            <a:avLst/>
          </a:prstGeom>
          <a:solidFill>
            <a:srgbClr val="0052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Geneva" pitchFamily="-110" charset="-128"/>
              </a:defRPr>
            </a:lvl1pPr>
            <a:lvl2pPr marL="742950" indent="-285750">
              <a:defRPr>
                <a:solidFill>
                  <a:schemeClr val="tx1"/>
                </a:solidFill>
                <a:latin typeface="Arial" panose="020B0604020202020204" pitchFamily="34" charset="0"/>
                <a:ea typeface="Geneva" pitchFamily="-110" charset="-128"/>
              </a:defRPr>
            </a:lvl2pPr>
            <a:lvl3pPr marL="1143000" indent="-228600">
              <a:defRPr>
                <a:solidFill>
                  <a:schemeClr val="tx1"/>
                </a:solidFill>
                <a:latin typeface="Arial" panose="020B0604020202020204" pitchFamily="34" charset="0"/>
                <a:ea typeface="Geneva" pitchFamily="-110" charset="-128"/>
              </a:defRPr>
            </a:lvl3pPr>
            <a:lvl4pPr marL="1600200" indent="-228600">
              <a:defRPr>
                <a:solidFill>
                  <a:schemeClr val="tx1"/>
                </a:solidFill>
                <a:latin typeface="Arial" panose="020B0604020202020204" pitchFamily="34" charset="0"/>
                <a:ea typeface="Geneva" pitchFamily="-110" charset="-128"/>
              </a:defRPr>
            </a:lvl4pPr>
            <a:lvl5pPr marL="2057400" indent="-228600">
              <a:defRPr>
                <a:solidFill>
                  <a:schemeClr val="tx1"/>
                </a:solidFill>
                <a:latin typeface="Arial" panose="020B0604020202020204" pitchFamily="34" charset="0"/>
                <a:ea typeface="Geneva" pitchFamily="-11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9pPr>
          </a:lstStyle>
          <a:p>
            <a:pPr eaLnBrk="1" hangingPunct="1">
              <a:defRPr/>
            </a:pPr>
            <a:endParaRPr lang="en-US" altLang="en-US" sz="1200" b="1" smtClean="0">
              <a:solidFill>
                <a:schemeClr val="bg1"/>
              </a:solidFill>
              <a:latin typeface="Calibri" panose="020F0502020204030204" pitchFamily="34" charset="0"/>
            </a:endParaRPr>
          </a:p>
        </p:txBody>
      </p:sp>
      <p:cxnSp>
        <p:nvCxnSpPr>
          <p:cNvPr id="6" name="Straight Connector 5"/>
          <p:cNvCxnSpPr/>
          <p:nvPr userDrawn="1"/>
        </p:nvCxnSpPr>
        <p:spPr>
          <a:xfrm>
            <a:off x="381000" y="1524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81000" y="657225"/>
            <a:ext cx="8382000" cy="866775"/>
          </a:xfrm>
        </p:spPr>
        <p:txBody>
          <a:bodyPr/>
          <a:lstStyle>
            <a:lvl1pPr>
              <a:defRPr sz="2800">
                <a:solidFill>
                  <a:srgbClr val="00528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76400"/>
            <a:ext cx="8382000" cy="4449763"/>
          </a:xfrm>
        </p:spPr>
        <p:txBody>
          <a:bodyPr/>
          <a:lstStyle>
            <a:lvl1pPr marL="0">
              <a:buClr>
                <a:srgbClr val="0098DB"/>
              </a:buClr>
              <a:buFont typeface="Wingdings" charset="2"/>
              <a:buNone/>
              <a:defRPr sz="2000"/>
            </a:lvl1pPr>
            <a:lvl2pPr>
              <a:buClr>
                <a:srgbClr val="0098DB"/>
              </a:buClr>
              <a:buFont typeface="Wingdings" charset="2"/>
              <a:buNone/>
              <a:defRPr sz="1800"/>
            </a:lvl2pPr>
            <a:lvl3pPr>
              <a:buClr>
                <a:srgbClr val="0098DB"/>
              </a:buClr>
              <a:buFont typeface="Wingdings" charset="2"/>
              <a:buNone/>
              <a:defRPr sz="1800"/>
            </a:lvl3pPr>
            <a:lvl4pPr>
              <a:buClr>
                <a:srgbClr val="0098DB"/>
              </a:buClr>
              <a:buFont typeface="Wingdings" charset="2"/>
              <a:buNone/>
              <a:defRPr sz="1800"/>
            </a:lvl4pPr>
            <a:lvl5pPr>
              <a:buClr>
                <a:srgbClr val="0098DB"/>
              </a:buClr>
              <a:buFont typeface="Wingdings" charset="2"/>
              <a:buNone/>
              <a:defRPr sz="1800"/>
            </a:lvl5pPr>
          </a:lstStyle>
          <a:p>
            <a:pPr lvl="0"/>
            <a:r>
              <a:rPr lang="en-US" dirty="0" smtClean="0"/>
              <a:t>Click to edit Master text styles</a:t>
            </a:r>
          </a:p>
        </p:txBody>
      </p:sp>
      <p:sp>
        <p:nvSpPr>
          <p:cNvPr id="13" name="Text Placeholder 12"/>
          <p:cNvSpPr>
            <a:spLocks noGrp="1"/>
          </p:cNvSpPr>
          <p:nvPr>
            <p:ph type="body" sz="quarter" idx="12"/>
          </p:nvPr>
        </p:nvSpPr>
        <p:spPr>
          <a:xfrm>
            <a:off x="381000" y="381000"/>
            <a:ext cx="8382000" cy="276225"/>
          </a:xfrm>
          <a:solidFill>
            <a:srgbClr val="005283"/>
          </a:solidFill>
        </p:spPr>
        <p:txBody>
          <a:bodyPr/>
          <a:lstStyle>
            <a:lvl1pPr>
              <a:buFontTx/>
              <a:buNone/>
              <a:defRPr sz="1100" b="1">
                <a:solidFill>
                  <a:schemeClr val="bg1"/>
                </a:solidFill>
              </a:defRPr>
            </a:lvl1pPr>
            <a:lvl2pPr>
              <a:buFontTx/>
              <a:buNone/>
              <a:defRPr sz="1100" b="1">
                <a:solidFill>
                  <a:schemeClr val="bg1"/>
                </a:solidFill>
              </a:defRPr>
            </a:lvl2pPr>
            <a:lvl3pPr>
              <a:buFontTx/>
              <a:buNone/>
              <a:defRPr sz="1100" b="1">
                <a:solidFill>
                  <a:schemeClr val="bg1"/>
                </a:solidFill>
              </a:defRPr>
            </a:lvl3pPr>
            <a:lvl4pPr>
              <a:buFontTx/>
              <a:buNone/>
              <a:defRPr sz="1100" b="1">
                <a:solidFill>
                  <a:schemeClr val="bg1"/>
                </a:solidFill>
              </a:defRPr>
            </a:lvl4pPr>
            <a:lvl5pPr>
              <a:buFontTx/>
              <a:buNone/>
              <a:defRPr sz="1100" b="1">
                <a:solidFill>
                  <a:schemeClr val="bg1"/>
                </a:solidFill>
              </a:defRPr>
            </a:lvl5pPr>
          </a:lstStyle>
          <a:p>
            <a:pPr lvl="0"/>
            <a:r>
              <a:rPr lang="en-US" dirty="0" smtClean="0"/>
              <a:t>Click to edit Master text styles</a:t>
            </a:r>
          </a:p>
        </p:txBody>
      </p:sp>
      <p:sp>
        <p:nvSpPr>
          <p:cNvPr id="8" name="Date Placeholder 3"/>
          <p:cNvSpPr>
            <a:spLocks noGrp="1"/>
          </p:cNvSpPr>
          <p:nvPr>
            <p:ph type="dt" sz="half" idx="13"/>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005283"/>
                </a:solidFill>
                <a:latin typeface="Arial" charset="0"/>
                <a:cs typeface="Arial" charset="0"/>
              </a:defRPr>
            </a:lvl1pPr>
          </a:lstStyle>
          <a:p>
            <a:pPr>
              <a:defRPr/>
            </a:pPr>
            <a:r>
              <a:rPr lang="en-US"/>
              <a:t>District of Columbia Public Schools  </a:t>
            </a:r>
            <a:r>
              <a:rPr lang="en-US">
                <a:solidFill>
                  <a:srgbClr val="BFBFBF"/>
                </a:solidFill>
              </a:rPr>
              <a:t>|</a:t>
            </a:r>
            <a:r>
              <a:rPr lang="en-US"/>
              <a:t>  January 1, 2010</a:t>
            </a:r>
          </a:p>
        </p:txBody>
      </p:sp>
      <p:sp>
        <p:nvSpPr>
          <p:cNvPr id="9" name="Slide Number Placeholder 5"/>
          <p:cNvSpPr>
            <a:spLocks noGrp="1"/>
          </p:cNvSpPr>
          <p:nvPr>
            <p:ph type="sldNum" sz="quarter" idx="14"/>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005283"/>
                </a:solidFill>
                <a:latin typeface="Arial Bold" panose="020B0704020202020204" pitchFamily="34" charset="0"/>
                <a:cs typeface="Arial Bold" panose="020B0704020202020204" pitchFamily="34" charset="0"/>
              </a:defRPr>
            </a:lvl1pPr>
          </a:lstStyle>
          <a:p>
            <a:pPr>
              <a:defRPr/>
            </a:pPr>
            <a:fld id="{8314536B-AC2C-40F5-BEDF-97504151F529}" type="slidenum">
              <a:rPr lang="en-US" altLang="en-US"/>
              <a:pPr>
                <a:defRPr/>
              </a:pPr>
              <a:t>‹#›</a:t>
            </a:fld>
            <a:endParaRPr lang="en-US" altLang="en-US"/>
          </a:p>
        </p:txBody>
      </p:sp>
    </p:spTree>
    <p:extLst>
      <p:ext uri="{BB962C8B-B14F-4D97-AF65-F5344CB8AC3E}">
        <p14:creationId xmlns:p14="http://schemas.microsoft.com/office/powerpoint/2010/main" val="207594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 + bullet points">
    <p:spTree>
      <p:nvGrpSpPr>
        <p:cNvPr id="1" name=""/>
        <p:cNvGrpSpPr/>
        <p:nvPr/>
      </p:nvGrpSpPr>
      <p:grpSpPr>
        <a:xfrm>
          <a:off x="0" y="0"/>
          <a:ext cx="0" cy="0"/>
          <a:chOff x="0" y="0"/>
          <a:chExt cx="0" cy="0"/>
        </a:xfrm>
      </p:grpSpPr>
      <p:sp>
        <p:nvSpPr>
          <p:cNvPr id="9" name="TextBox 8"/>
          <p:cNvSpPr txBox="1">
            <a:spLocks noChangeArrowheads="1"/>
          </p:cNvSpPr>
          <p:nvPr userDrawn="1"/>
        </p:nvSpPr>
        <p:spPr bwMode="auto">
          <a:xfrm>
            <a:off x="381000" y="381000"/>
            <a:ext cx="8382000" cy="276225"/>
          </a:xfrm>
          <a:prstGeom prst="rect">
            <a:avLst/>
          </a:prstGeom>
          <a:solidFill>
            <a:srgbClr val="0052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Geneva" pitchFamily="-110" charset="-128"/>
              </a:defRPr>
            </a:lvl1pPr>
            <a:lvl2pPr marL="742950" indent="-285750">
              <a:defRPr>
                <a:solidFill>
                  <a:schemeClr val="tx1"/>
                </a:solidFill>
                <a:latin typeface="Arial" panose="020B0604020202020204" pitchFamily="34" charset="0"/>
                <a:ea typeface="Geneva" pitchFamily="-110" charset="-128"/>
              </a:defRPr>
            </a:lvl2pPr>
            <a:lvl3pPr marL="1143000" indent="-228600">
              <a:defRPr>
                <a:solidFill>
                  <a:schemeClr val="tx1"/>
                </a:solidFill>
                <a:latin typeface="Arial" panose="020B0604020202020204" pitchFamily="34" charset="0"/>
                <a:ea typeface="Geneva" pitchFamily="-110" charset="-128"/>
              </a:defRPr>
            </a:lvl3pPr>
            <a:lvl4pPr marL="1600200" indent="-228600">
              <a:defRPr>
                <a:solidFill>
                  <a:schemeClr val="tx1"/>
                </a:solidFill>
                <a:latin typeface="Arial" panose="020B0604020202020204" pitchFamily="34" charset="0"/>
                <a:ea typeface="Geneva" pitchFamily="-110" charset="-128"/>
              </a:defRPr>
            </a:lvl4pPr>
            <a:lvl5pPr marL="2057400" indent="-228600">
              <a:defRPr>
                <a:solidFill>
                  <a:schemeClr val="tx1"/>
                </a:solidFill>
                <a:latin typeface="Arial" panose="020B0604020202020204" pitchFamily="34" charset="0"/>
                <a:ea typeface="Geneva" pitchFamily="-11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9pPr>
          </a:lstStyle>
          <a:p>
            <a:pPr eaLnBrk="1" hangingPunct="1">
              <a:defRPr/>
            </a:pPr>
            <a:endParaRPr lang="en-US" altLang="en-US" sz="1200" b="1" smtClean="0">
              <a:solidFill>
                <a:schemeClr val="bg1"/>
              </a:solidFill>
              <a:latin typeface="Calibri" panose="020F0502020204030204" pitchFamily="34" charset="0"/>
            </a:endParaRPr>
          </a:p>
        </p:txBody>
      </p:sp>
      <p:cxnSp>
        <p:nvCxnSpPr>
          <p:cNvPr id="10" name="Straight Connector 9"/>
          <p:cNvCxnSpPr/>
          <p:nvPr userDrawn="1"/>
        </p:nvCxnSpPr>
        <p:spPr>
          <a:xfrm>
            <a:off x="381000" y="1524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userDrawn="1"/>
        </p:nvCxnSpPr>
        <p:spPr>
          <a:xfrm>
            <a:off x="381000" y="4465638"/>
            <a:ext cx="4038600" cy="1587"/>
          </a:xfrm>
          <a:prstGeom prst="line">
            <a:avLst/>
          </a:prstGeom>
          <a:ln w="6350" cap="flat" cmpd="sng" algn="ctr">
            <a:solidFill>
              <a:srgbClr val="A4AEB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724400" y="4464050"/>
            <a:ext cx="4038600" cy="1588"/>
          </a:xfrm>
          <a:prstGeom prst="line">
            <a:avLst/>
          </a:prstGeom>
          <a:ln w="6350" cap="flat" cmpd="sng" algn="ctr">
            <a:solidFill>
              <a:srgbClr val="A4AEB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81000" y="657225"/>
            <a:ext cx="8382000" cy="868363"/>
          </a:xfrm>
        </p:spPr>
        <p:txBody>
          <a:bodyPr/>
          <a:lstStyle>
            <a:lvl1pPr>
              <a:defRPr sz="2800">
                <a:solidFill>
                  <a:srgbClr val="00528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76401"/>
            <a:ext cx="8382000" cy="1828800"/>
          </a:xfrm>
        </p:spPr>
        <p:txBody>
          <a:bodyPr/>
          <a:lstStyle>
            <a:lvl1pPr marL="0">
              <a:buClr>
                <a:srgbClr val="0098DB"/>
              </a:buClr>
              <a:buFont typeface="Wingdings" charset="2"/>
              <a:buNone/>
              <a:defRPr sz="2000"/>
            </a:lvl1pPr>
            <a:lvl2pPr>
              <a:buClr>
                <a:srgbClr val="0098DB"/>
              </a:buClr>
              <a:buFont typeface="Wingdings" charset="2"/>
              <a:buNone/>
              <a:defRPr sz="1800"/>
            </a:lvl2pPr>
            <a:lvl3pPr>
              <a:buClr>
                <a:srgbClr val="0098DB"/>
              </a:buClr>
              <a:buFont typeface="Wingdings" charset="2"/>
              <a:buNone/>
              <a:defRPr sz="1800"/>
            </a:lvl3pPr>
            <a:lvl4pPr>
              <a:buClr>
                <a:srgbClr val="0098DB"/>
              </a:buClr>
              <a:buFont typeface="Wingdings" charset="2"/>
              <a:buNone/>
              <a:defRPr sz="1800"/>
            </a:lvl4pPr>
            <a:lvl5pPr>
              <a:buClr>
                <a:srgbClr val="0098DB"/>
              </a:buClr>
              <a:buFont typeface="Wingdings" charset="2"/>
              <a:buNone/>
              <a:defRPr sz="1800"/>
            </a:lvl5pPr>
          </a:lstStyle>
          <a:p>
            <a:pPr lvl="0"/>
            <a:r>
              <a:rPr lang="en-US" dirty="0" smtClean="0"/>
              <a:t>Click to edit Master text styles</a:t>
            </a:r>
          </a:p>
        </p:txBody>
      </p:sp>
      <p:sp>
        <p:nvSpPr>
          <p:cNvPr id="13" name="Text Placeholder 12"/>
          <p:cNvSpPr>
            <a:spLocks noGrp="1"/>
          </p:cNvSpPr>
          <p:nvPr>
            <p:ph type="body" sz="quarter" idx="12"/>
          </p:nvPr>
        </p:nvSpPr>
        <p:spPr>
          <a:xfrm>
            <a:off x="381000" y="381000"/>
            <a:ext cx="8382000" cy="276225"/>
          </a:xfrm>
        </p:spPr>
        <p:txBody>
          <a:bodyPr/>
          <a:lstStyle>
            <a:lvl1pPr>
              <a:buFontTx/>
              <a:buNone/>
              <a:defRPr sz="1100" b="1">
                <a:solidFill>
                  <a:schemeClr val="bg1"/>
                </a:solidFill>
              </a:defRPr>
            </a:lvl1pPr>
            <a:lvl2pPr>
              <a:buFontTx/>
              <a:buNone/>
              <a:defRPr sz="1100" b="1">
                <a:solidFill>
                  <a:schemeClr val="bg1"/>
                </a:solidFill>
              </a:defRPr>
            </a:lvl2pPr>
            <a:lvl3pPr>
              <a:buFontTx/>
              <a:buNone/>
              <a:defRPr sz="1100" b="1">
                <a:solidFill>
                  <a:schemeClr val="bg1"/>
                </a:solidFill>
              </a:defRPr>
            </a:lvl3pPr>
            <a:lvl4pPr>
              <a:buFontTx/>
              <a:buNone/>
              <a:defRPr sz="1100" b="1">
                <a:solidFill>
                  <a:schemeClr val="bg1"/>
                </a:solidFill>
              </a:defRPr>
            </a:lvl4pPr>
            <a:lvl5pPr>
              <a:buFontTx/>
              <a:buNone/>
              <a:defRPr sz="1100" b="1">
                <a:solidFill>
                  <a:schemeClr val="bg1"/>
                </a:solidFill>
              </a:defRPr>
            </a:lvl5pPr>
          </a:lstStyle>
          <a:p>
            <a:pPr lvl="0"/>
            <a:r>
              <a:rPr lang="en-US" dirty="0" smtClean="0"/>
              <a:t>Click to edit Master text styles</a:t>
            </a:r>
          </a:p>
        </p:txBody>
      </p:sp>
      <p:sp>
        <p:nvSpPr>
          <p:cNvPr id="12" name="Content Placeholder 2"/>
          <p:cNvSpPr>
            <a:spLocks noGrp="1"/>
          </p:cNvSpPr>
          <p:nvPr>
            <p:ph idx="14"/>
          </p:nvPr>
        </p:nvSpPr>
        <p:spPr>
          <a:xfrm>
            <a:off x="381000" y="4106102"/>
            <a:ext cx="4038600" cy="362708"/>
          </a:xfrm>
        </p:spPr>
        <p:txBody>
          <a:bodyPr/>
          <a:lstStyle>
            <a:lvl1pPr marL="0" marR="0" indent="-342900" algn="l" defTabSz="457200" rtl="0" eaLnBrk="0" fontAlgn="base" latinLnBrk="0" hangingPunct="0">
              <a:lnSpc>
                <a:spcPct val="100000"/>
              </a:lnSpc>
              <a:spcBef>
                <a:spcPct val="20000"/>
              </a:spcBef>
              <a:spcAft>
                <a:spcPct val="0"/>
              </a:spcAft>
              <a:buClr>
                <a:srgbClr val="0098DB"/>
              </a:buClr>
              <a:buSzTx/>
              <a:buFontTx/>
              <a:buNone/>
              <a:tabLst/>
              <a:defRPr sz="1600" b="1"/>
            </a:lvl1pPr>
            <a:lvl2pPr marL="0">
              <a:buClr>
                <a:srgbClr val="0098DB"/>
              </a:buClr>
              <a:buFont typeface="Wingdings" charset="2"/>
              <a:buNone/>
              <a:defRPr sz="1800" b="1"/>
            </a:lvl2pPr>
            <a:lvl3pPr>
              <a:buClr>
                <a:srgbClr val="0098DB"/>
              </a:buClr>
              <a:buFont typeface="Wingdings" charset="2"/>
              <a:buChar char="§"/>
              <a:defRPr sz="1600"/>
            </a:lvl3pPr>
            <a:lvl4pPr>
              <a:buClr>
                <a:srgbClr val="0098DB"/>
              </a:buClr>
              <a:buFont typeface="Wingdings" charset="2"/>
              <a:buChar char="§"/>
              <a:defRPr sz="1400"/>
            </a:lvl4pPr>
            <a:lvl5pPr>
              <a:buClr>
                <a:srgbClr val="0098DB"/>
              </a:buClr>
              <a:buFont typeface="Wingdings" charset="2"/>
              <a:buChar char="§"/>
              <a:defRPr/>
            </a:lvl5pPr>
          </a:lstStyle>
          <a:p>
            <a:pPr lvl="0"/>
            <a:r>
              <a:rPr lang="en-US" dirty="0" smtClean="0"/>
              <a:t>Click to edit Master text styles</a:t>
            </a:r>
          </a:p>
          <a:p>
            <a:pPr lvl="1"/>
            <a:endParaRPr lang="en-US" dirty="0"/>
          </a:p>
        </p:txBody>
      </p:sp>
      <p:sp>
        <p:nvSpPr>
          <p:cNvPr id="14" name="Content Placeholder 2"/>
          <p:cNvSpPr>
            <a:spLocks noGrp="1"/>
          </p:cNvSpPr>
          <p:nvPr>
            <p:ph idx="15"/>
          </p:nvPr>
        </p:nvSpPr>
        <p:spPr>
          <a:xfrm>
            <a:off x="381000" y="4465637"/>
            <a:ext cx="4038600" cy="1630363"/>
          </a:xfrm>
        </p:spPr>
        <p:txBody>
          <a:bodyPr/>
          <a:lstStyle>
            <a:lvl1pPr marL="228600" indent="-228600">
              <a:buClr>
                <a:srgbClr val="005283"/>
              </a:buClr>
              <a:buFont typeface="Wingdings" charset="2"/>
              <a:buChar char="§"/>
              <a:defRPr sz="1600"/>
            </a:lvl1pPr>
            <a:lvl2pPr>
              <a:buClr>
                <a:srgbClr val="0098DB"/>
              </a:buClr>
              <a:buFont typeface="Wingdings" charset="2"/>
              <a:buChar char="§"/>
              <a:defRPr sz="1800"/>
            </a:lvl2pPr>
            <a:lvl3pPr>
              <a:buClr>
                <a:srgbClr val="0098DB"/>
              </a:buClr>
              <a:buFont typeface="Wingdings" charset="2"/>
              <a:buChar char="§"/>
              <a:defRPr sz="1600"/>
            </a:lvl3pPr>
            <a:lvl4pPr>
              <a:buClr>
                <a:srgbClr val="0098DB"/>
              </a:buClr>
              <a:buFont typeface="Wingdings" charset="2"/>
              <a:buChar char="§"/>
              <a:defRPr sz="1400"/>
            </a:lvl4pPr>
            <a:lvl5pPr>
              <a:buClr>
                <a:srgbClr val="0098DB"/>
              </a:buClr>
              <a:buFont typeface="Wingdings" charset="2"/>
              <a:buChar char="§"/>
              <a:defRPr/>
            </a:lvl5pPr>
          </a:lstStyle>
          <a:p>
            <a:pPr lvl="0"/>
            <a:r>
              <a:rPr lang="en-US" dirty="0" smtClean="0"/>
              <a:t>Click to edit Master text styles</a:t>
            </a:r>
          </a:p>
          <a:p>
            <a:pPr lvl="0"/>
            <a:endParaRPr lang="en-US" dirty="0" smtClean="0"/>
          </a:p>
        </p:txBody>
      </p:sp>
      <p:sp>
        <p:nvSpPr>
          <p:cNvPr id="15" name="Content Placeholder 2"/>
          <p:cNvSpPr>
            <a:spLocks noGrp="1"/>
          </p:cNvSpPr>
          <p:nvPr>
            <p:ph idx="16"/>
          </p:nvPr>
        </p:nvSpPr>
        <p:spPr>
          <a:xfrm>
            <a:off x="4724400" y="4106102"/>
            <a:ext cx="4038600" cy="361123"/>
          </a:xfrm>
        </p:spPr>
        <p:txBody>
          <a:bodyPr/>
          <a:lstStyle>
            <a:lvl1pPr marL="0" marR="0" indent="-342900" algn="l" defTabSz="457200" rtl="0" eaLnBrk="0" fontAlgn="base" latinLnBrk="0" hangingPunct="0">
              <a:lnSpc>
                <a:spcPct val="100000"/>
              </a:lnSpc>
              <a:spcBef>
                <a:spcPct val="20000"/>
              </a:spcBef>
              <a:spcAft>
                <a:spcPct val="0"/>
              </a:spcAft>
              <a:buClr>
                <a:srgbClr val="0098DB"/>
              </a:buClr>
              <a:buSzTx/>
              <a:buFontTx/>
              <a:buNone/>
              <a:tabLst/>
              <a:defRPr sz="1600" b="1"/>
            </a:lvl1pPr>
            <a:lvl2pPr marL="0">
              <a:buClr>
                <a:srgbClr val="0098DB"/>
              </a:buClr>
              <a:buFont typeface="Wingdings" charset="2"/>
              <a:buNone/>
              <a:defRPr sz="1800" b="1"/>
            </a:lvl2pPr>
            <a:lvl3pPr>
              <a:buClr>
                <a:srgbClr val="0098DB"/>
              </a:buClr>
              <a:buFont typeface="Wingdings" charset="2"/>
              <a:buChar char="§"/>
              <a:defRPr sz="1600"/>
            </a:lvl3pPr>
            <a:lvl4pPr>
              <a:buClr>
                <a:srgbClr val="0098DB"/>
              </a:buClr>
              <a:buFont typeface="Wingdings" charset="2"/>
              <a:buChar char="§"/>
              <a:defRPr sz="1400"/>
            </a:lvl4pPr>
            <a:lvl5pPr>
              <a:buClr>
                <a:srgbClr val="0098DB"/>
              </a:buClr>
              <a:buFont typeface="Wingdings" charset="2"/>
              <a:buChar char="§"/>
              <a:defRPr/>
            </a:lvl5pPr>
          </a:lstStyle>
          <a:p>
            <a:pPr lvl="0"/>
            <a:r>
              <a:rPr lang="en-US" dirty="0" smtClean="0"/>
              <a:t>Click to edit Master text styles</a:t>
            </a:r>
          </a:p>
          <a:p>
            <a:pPr lvl="1"/>
            <a:endParaRPr lang="en-US" dirty="0"/>
          </a:p>
        </p:txBody>
      </p:sp>
      <p:sp>
        <p:nvSpPr>
          <p:cNvPr id="16" name="Content Placeholder 2"/>
          <p:cNvSpPr>
            <a:spLocks noGrp="1"/>
          </p:cNvSpPr>
          <p:nvPr>
            <p:ph idx="17"/>
          </p:nvPr>
        </p:nvSpPr>
        <p:spPr>
          <a:xfrm>
            <a:off x="4724400" y="4465637"/>
            <a:ext cx="4038600" cy="1630363"/>
          </a:xfrm>
        </p:spPr>
        <p:txBody>
          <a:bodyPr/>
          <a:lstStyle>
            <a:lvl1pPr marL="228600" indent="-228600">
              <a:buClr>
                <a:srgbClr val="005283"/>
              </a:buClr>
              <a:buFont typeface="Wingdings" charset="2"/>
              <a:buChar char="§"/>
              <a:defRPr sz="1600"/>
            </a:lvl1pPr>
            <a:lvl2pPr>
              <a:buClr>
                <a:srgbClr val="0098DB"/>
              </a:buClr>
              <a:buFont typeface="Wingdings" charset="2"/>
              <a:buChar char="§"/>
              <a:defRPr sz="1800"/>
            </a:lvl2pPr>
            <a:lvl3pPr>
              <a:buClr>
                <a:srgbClr val="0098DB"/>
              </a:buClr>
              <a:buFont typeface="Wingdings" charset="2"/>
              <a:buChar char="§"/>
              <a:defRPr sz="1600"/>
            </a:lvl3pPr>
            <a:lvl4pPr>
              <a:buClr>
                <a:srgbClr val="0098DB"/>
              </a:buClr>
              <a:buFont typeface="Wingdings" charset="2"/>
              <a:buChar char="§"/>
              <a:defRPr sz="1400"/>
            </a:lvl4pPr>
            <a:lvl5pPr>
              <a:buClr>
                <a:srgbClr val="0098DB"/>
              </a:buClr>
              <a:buFont typeface="Wingdings" charset="2"/>
              <a:buChar char="§"/>
              <a:defRPr/>
            </a:lvl5pPr>
          </a:lstStyle>
          <a:p>
            <a:pPr lvl="0"/>
            <a:r>
              <a:rPr lang="en-US" dirty="0" smtClean="0"/>
              <a:t>Click to edit Master text styles</a:t>
            </a:r>
          </a:p>
          <a:p>
            <a:pPr lvl="0"/>
            <a:endParaRPr lang="en-US" dirty="0" smtClean="0"/>
          </a:p>
        </p:txBody>
      </p:sp>
      <p:sp>
        <p:nvSpPr>
          <p:cNvPr id="19" name="Date Placeholder 3"/>
          <p:cNvSpPr>
            <a:spLocks noGrp="1"/>
          </p:cNvSpPr>
          <p:nvPr>
            <p:ph type="dt" sz="half" idx="18"/>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005283"/>
                </a:solidFill>
                <a:latin typeface="Arial" charset="0"/>
                <a:cs typeface="Arial" charset="0"/>
              </a:defRPr>
            </a:lvl1pPr>
          </a:lstStyle>
          <a:p>
            <a:pPr>
              <a:defRPr/>
            </a:pPr>
            <a:r>
              <a:rPr lang="en-US"/>
              <a:t>District of Columbia Public Schools  </a:t>
            </a:r>
            <a:r>
              <a:rPr lang="en-US">
                <a:solidFill>
                  <a:srgbClr val="BFBFBF"/>
                </a:solidFill>
              </a:rPr>
              <a:t>|</a:t>
            </a:r>
            <a:r>
              <a:rPr lang="en-US"/>
              <a:t>  January 1, 2010</a:t>
            </a:r>
          </a:p>
        </p:txBody>
      </p:sp>
      <p:sp>
        <p:nvSpPr>
          <p:cNvPr id="20" name="Slide Number Placeholder 5"/>
          <p:cNvSpPr>
            <a:spLocks noGrp="1"/>
          </p:cNvSpPr>
          <p:nvPr>
            <p:ph type="sldNum" sz="quarter" idx="19"/>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005283"/>
                </a:solidFill>
                <a:latin typeface="Arial Bold" panose="020B0704020202020204" pitchFamily="34" charset="0"/>
                <a:cs typeface="Arial Bold" panose="020B0704020202020204" pitchFamily="34" charset="0"/>
              </a:defRPr>
            </a:lvl1pPr>
          </a:lstStyle>
          <a:p>
            <a:pPr>
              <a:defRPr/>
            </a:pPr>
            <a:fld id="{2E3213B2-3EBF-4C06-A77D-0C5D00A8AA7B}" type="slidenum">
              <a:rPr lang="en-US" altLang="en-US"/>
              <a:pPr>
                <a:defRPr/>
              </a:pPr>
              <a:t>‹#›</a:t>
            </a:fld>
            <a:endParaRPr lang="en-US" altLang="en-US"/>
          </a:p>
        </p:txBody>
      </p:sp>
    </p:spTree>
    <p:extLst>
      <p:ext uri="{BB962C8B-B14F-4D97-AF65-F5344CB8AC3E}">
        <p14:creationId xmlns:p14="http://schemas.microsoft.com/office/powerpoint/2010/main" val="188728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s and chart">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381000" y="381000"/>
            <a:ext cx="8382000" cy="276225"/>
          </a:xfrm>
          <a:prstGeom prst="rect">
            <a:avLst/>
          </a:prstGeom>
          <a:solidFill>
            <a:srgbClr val="0052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Geneva" pitchFamily="-110" charset="-128"/>
              </a:defRPr>
            </a:lvl1pPr>
            <a:lvl2pPr marL="742950" indent="-285750">
              <a:defRPr>
                <a:solidFill>
                  <a:schemeClr val="tx1"/>
                </a:solidFill>
                <a:latin typeface="Arial" panose="020B0604020202020204" pitchFamily="34" charset="0"/>
                <a:ea typeface="Geneva" pitchFamily="-110" charset="-128"/>
              </a:defRPr>
            </a:lvl2pPr>
            <a:lvl3pPr marL="1143000" indent="-228600">
              <a:defRPr>
                <a:solidFill>
                  <a:schemeClr val="tx1"/>
                </a:solidFill>
                <a:latin typeface="Arial" panose="020B0604020202020204" pitchFamily="34" charset="0"/>
                <a:ea typeface="Geneva" pitchFamily="-110" charset="-128"/>
              </a:defRPr>
            </a:lvl3pPr>
            <a:lvl4pPr marL="1600200" indent="-228600">
              <a:defRPr>
                <a:solidFill>
                  <a:schemeClr val="tx1"/>
                </a:solidFill>
                <a:latin typeface="Arial" panose="020B0604020202020204" pitchFamily="34" charset="0"/>
                <a:ea typeface="Geneva" pitchFamily="-110" charset="-128"/>
              </a:defRPr>
            </a:lvl4pPr>
            <a:lvl5pPr marL="2057400" indent="-228600">
              <a:defRPr>
                <a:solidFill>
                  <a:schemeClr val="tx1"/>
                </a:solidFill>
                <a:latin typeface="Arial" panose="020B0604020202020204" pitchFamily="34" charset="0"/>
                <a:ea typeface="Geneva" pitchFamily="-11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10" charset="-128"/>
              </a:defRPr>
            </a:lvl9pPr>
          </a:lstStyle>
          <a:p>
            <a:pPr eaLnBrk="1" hangingPunct="1">
              <a:defRPr/>
            </a:pPr>
            <a:endParaRPr lang="en-US" altLang="en-US" sz="1200" b="1" smtClean="0">
              <a:solidFill>
                <a:schemeClr val="bg1"/>
              </a:solidFill>
              <a:latin typeface="Calibri" panose="020F0502020204030204" pitchFamily="34" charset="0"/>
            </a:endParaRPr>
          </a:p>
        </p:txBody>
      </p:sp>
      <p:cxnSp>
        <p:nvCxnSpPr>
          <p:cNvPr id="8" name="Straight Connector 7"/>
          <p:cNvCxnSpPr/>
          <p:nvPr userDrawn="1"/>
        </p:nvCxnSpPr>
        <p:spPr>
          <a:xfrm>
            <a:off x="381000" y="1524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81000" y="657225"/>
            <a:ext cx="8382000" cy="868363"/>
          </a:xfrm>
        </p:spPr>
        <p:txBody>
          <a:bodyPr/>
          <a:lstStyle>
            <a:lvl1pPr>
              <a:defRPr sz="2800">
                <a:solidFill>
                  <a:srgbClr val="00528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76401"/>
            <a:ext cx="8382000" cy="533399"/>
          </a:xfrm>
        </p:spPr>
        <p:txBody>
          <a:bodyPr/>
          <a:lstStyle>
            <a:lvl1pPr marL="0">
              <a:buClr>
                <a:srgbClr val="0098DB"/>
              </a:buClr>
              <a:buFont typeface="Wingdings" charset="2"/>
              <a:buNone/>
              <a:defRPr sz="2000"/>
            </a:lvl1pPr>
            <a:lvl2pPr>
              <a:buClr>
                <a:srgbClr val="0098DB"/>
              </a:buClr>
              <a:buFont typeface="Wingdings" charset="2"/>
              <a:buNone/>
              <a:defRPr sz="1800"/>
            </a:lvl2pPr>
            <a:lvl3pPr>
              <a:buClr>
                <a:srgbClr val="0098DB"/>
              </a:buClr>
              <a:buFont typeface="Wingdings" charset="2"/>
              <a:buNone/>
              <a:defRPr sz="1800"/>
            </a:lvl3pPr>
            <a:lvl4pPr>
              <a:buClr>
                <a:srgbClr val="0098DB"/>
              </a:buClr>
              <a:buFont typeface="Wingdings" charset="2"/>
              <a:buNone/>
              <a:defRPr sz="1800"/>
            </a:lvl4pPr>
            <a:lvl5pPr>
              <a:buClr>
                <a:srgbClr val="0098DB"/>
              </a:buClr>
              <a:buFont typeface="Wingdings" charset="2"/>
              <a:buNone/>
              <a:defRPr sz="1800"/>
            </a:lvl5pPr>
          </a:lstStyle>
          <a:p>
            <a:pPr lvl="0"/>
            <a:r>
              <a:rPr lang="en-US" dirty="0" smtClean="0"/>
              <a:t>Click to edit Master text styles</a:t>
            </a:r>
          </a:p>
        </p:txBody>
      </p:sp>
      <p:sp>
        <p:nvSpPr>
          <p:cNvPr id="13" name="Text Placeholder 12"/>
          <p:cNvSpPr>
            <a:spLocks noGrp="1"/>
          </p:cNvSpPr>
          <p:nvPr>
            <p:ph type="body" sz="quarter" idx="12"/>
          </p:nvPr>
        </p:nvSpPr>
        <p:spPr>
          <a:xfrm>
            <a:off x="381000" y="381000"/>
            <a:ext cx="8382000" cy="276225"/>
          </a:xfrm>
        </p:spPr>
        <p:txBody>
          <a:bodyPr/>
          <a:lstStyle>
            <a:lvl1pPr>
              <a:buFontTx/>
              <a:buNone/>
              <a:defRPr sz="1100" b="1">
                <a:solidFill>
                  <a:schemeClr val="bg1"/>
                </a:solidFill>
              </a:defRPr>
            </a:lvl1pPr>
            <a:lvl2pPr>
              <a:buFontTx/>
              <a:buNone/>
              <a:defRPr sz="1100" b="1">
                <a:solidFill>
                  <a:schemeClr val="bg1"/>
                </a:solidFill>
              </a:defRPr>
            </a:lvl2pPr>
            <a:lvl3pPr>
              <a:buFontTx/>
              <a:buNone/>
              <a:defRPr sz="1100" b="1">
                <a:solidFill>
                  <a:schemeClr val="bg1"/>
                </a:solidFill>
              </a:defRPr>
            </a:lvl3pPr>
            <a:lvl4pPr>
              <a:buFontTx/>
              <a:buNone/>
              <a:defRPr sz="1100" b="1">
                <a:solidFill>
                  <a:schemeClr val="bg1"/>
                </a:solidFill>
              </a:defRPr>
            </a:lvl4pPr>
            <a:lvl5pPr>
              <a:buFontTx/>
              <a:buNone/>
              <a:defRPr sz="1100" b="1">
                <a:solidFill>
                  <a:schemeClr val="bg1"/>
                </a:solidFill>
              </a:defRPr>
            </a:lvl5pPr>
          </a:lstStyle>
          <a:p>
            <a:pPr lvl="0"/>
            <a:r>
              <a:rPr lang="en-US" dirty="0" smtClean="0"/>
              <a:t>Click to edit Master text styles</a:t>
            </a:r>
          </a:p>
        </p:txBody>
      </p:sp>
      <p:sp>
        <p:nvSpPr>
          <p:cNvPr id="14" name="Content Placeholder 2"/>
          <p:cNvSpPr>
            <a:spLocks noGrp="1"/>
          </p:cNvSpPr>
          <p:nvPr>
            <p:ph idx="15"/>
          </p:nvPr>
        </p:nvSpPr>
        <p:spPr>
          <a:xfrm>
            <a:off x="381000" y="2209801"/>
            <a:ext cx="4038600" cy="3886200"/>
          </a:xfrm>
        </p:spPr>
        <p:txBody>
          <a:bodyPr/>
          <a:lstStyle>
            <a:lvl1pPr marL="228600" indent="-228600">
              <a:buClr>
                <a:srgbClr val="005283"/>
              </a:buClr>
              <a:buFont typeface="Wingdings" charset="2"/>
              <a:buChar char="§"/>
              <a:defRPr sz="1600"/>
            </a:lvl1pPr>
            <a:lvl2pPr>
              <a:buClr>
                <a:srgbClr val="0098DB"/>
              </a:buClr>
              <a:buFont typeface="Wingdings" charset="2"/>
              <a:buChar char="§"/>
              <a:defRPr sz="1800"/>
            </a:lvl2pPr>
            <a:lvl3pPr>
              <a:buClr>
                <a:srgbClr val="0098DB"/>
              </a:buClr>
              <a:buFont typeface="Wingdings" charset="2"/>
              <a:buChar char="§"/>
              <a:defRPr sz="1600"/>
            </a:lvl3pPr>
            <a:lvl4pPr>
              <a:buClr>
                <a:srgbClr val="0098DB"/>
              </a:buClr>
              <a:buFont typeface="Wingdings" charset="2"/>
              <a:buChar char="§"/>
              <a:defRPr sz="1400"/>
            </a:lvl4pPr>
            <a:lvl5pPr>
              <a:buClr>
                <a:srgbClr val="0098DB"/>
              </a:buClr>
              <a:buFont typeface="Wingdings" charset="2"/>
              <a:buChar char="§"/>
              <a:defRPr/>
            </a:lvl5pPr>
          </a:lstStyle>
          <a:p>
            <a:pPr lvl="0"/>
            <a:r>
              <a:rPr lang="en-US" dirty="0" smtClean="0"/>
              <a:t>Click to edit Master text styles</a:t>
            </a:r>
          </a:p>
          <a:p>
            <a:pPr lvl="0"/>
            <a:endParaRPr lang="en-US" dirty="0" smtClean="0"/>
          </a:p>
        </p:txBody>
      </p:sp>
      <p:sp>
        <p:nvSpPr>
          <p:cNvPr id="25" name="Chart Placeholder 24"/>
          <p:cNvSpPr>
            <a:spLocks noGrp="1"/>
          </p:cNvSpPr>
          <p:nvPr>
            <p:ph type="chart" sz="quarter" idx="16"/>
          </p:nvPr>
        </p:nvSpPr>
        <p:spPr>
          <a:xfrm>
            <a:off x="4648200" y="2209800"/>
            <a:ext cx="4114800" cy="3886200"/>
          </a:xfrm>
        </p:spPr>
        <p:txBody>
          <a:bodyPr/>
          <a:lstStyle>
            <a:lvl1pPr>
              <a:buFontTx/>
              <a:buNone/>
              <a:defRPr sz="1600"/>
            </a:lvl1pPr>
          </a:lstStyle>
          <a:p>
            <a:pPr lvl="0"/>
            <a:endParaRPr lang="en-US" noProof="0" dirty="0"/>
          </a:p>
        </p:txBody>
      </p:sp>
      <p:sp>
        <p:nvSpPr>
          <p:cNvPr id="10" name="Date Placeholder 3"/>
          <p:cNvSpPr>
            <a:spLocks noGrp="1"/>
          </p:cNvSpPr>
          <p:nvPr>
            <p:ph type="dt" sz="half" idx="17"/>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005283"/>
                </a:solidFill>
                <a:latin typeface="Arial" charset="0"/>
                <a:cs typeface="Arial" charset="0"/>
              </a:defRPr>
            </a:lvl1pPr>
          </a:lstStyle>
          <a:p>
            <a:pPr>
              <a:defRPr/>
            </a:pPr>
            <a:r>
              <a:rPr lang="en-US"/>
              <a:t>District of Columbia Public Schools  </a:t>
            </a:r>
            <a:r>
              <a:rPr lang="en-US">
                <a:solidFill>
                  <a:srgbClr val="BFBFBF"/>
                </a:solidFill>
              </a:rPr>
              <a:t>|</a:t>
            </a:r>
            <a:r>
              <a:rPr lang="en-US"/>
              <a:t>  January 1, 2010</a:t>
            </a:r>
          </a:p>
        </p:txBody>
      </p:sp>
      <p:sp>
        <p:nvSpPr>
          <p:cNvPr id="11" name="Slide Number Placeholder 5"/>
          <p:cNvSpPr>
            <a:spLocks noGrp="1"/>
          </p:cNvSpPr>
          <p:nvPr>
            <p:ph type="sldNum" sz="quarter" idx="18"/>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005283"/>
                </a:solidFill>
                <a:latin typeface="Arial Bold" panose="020B0704020202020204" pitchFamily="34" charset="0"/>
                <a:cs typeface="Arial Bold" panose="020B0704020202020204" pitchFamily="34" charset="0"/>
              </a:defRPr>
            </a:lvl1pPr>
          </a:lstStyle>
          <a:p>
            <a:pPr>
              <a:defRPr/>
            </a:pPr>
            <a:fld id="{655C6280-9F75-48C6-A7F3-007194CEFAA5}" type="slidenum">
              <a:rPr lang="en-US" altLang="en-US"/>
              <a:pPr>
                <a:defRPr/>
              </a:pPr>
              <a:t>‹#›</a:t>
            </a:fld>
            <a:endParaRPr lang="en-US" altLang="en-US"/>
          </a:p>
        </p:txBody>
      </p:sp>
    </p:spTree>
    <p:extLst>
      <p:ext uri="{BB962C8B-B14F-4D97-AF65-F5344CB8AC3E}">
        <p14:creationId xmlns:p14="http://schemas.microsoft.com/office/powerpoint/2010/main" val="292704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38200"/>
            <a:ext cx="82296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9050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393" r:id="rId12"/>
    <p:sldLayoutId id="2147484394" r:id="rId13"/>
    <p:sldLayoutId id="2147484381" r:id="rId14"/>
  </p:sldLayoutIdLst>
  <p:hf hdr="0" ftr="0"/>
  <p:txStyles>
    <p:titleStyle>
      <a:lvl1pPr algn="l" defTabSz="457200" rtl="0" eaLnBrk="0" fontAlgn="base" hangingPunct="0">
        <a:spcBef>
          <a:spcPct val="0"/>
        </a:spcBef>
        <a:spcAft>
          <a:spcPct val="0"/>
        </a:spcAft>
        <a:defRPr sz="2800" kern="1200">
          <a:solidFill>
            <a:srgbClr val="7F7F7F"/>
          </a:solidFill>
          <a:latin typeface="+mj-lt"/>
          <a:ea typeface="Geneva" pitchFamily="-107" charset="-128"/>
          <a:cs typeface="Geneva" pitchFamily="-107" charset="-128"/>
        </a:defRPr>
      </a:lvl1pPr>
      <a:lvl2pPr algn="l" defTabSz="457200" rtl="0" eaLnBrk="0" fontAlgn="base" hangingPunct="0">
        <a:spcBef>
          <a:spcPct val="0"/>
        </a:spcBef>
        <a:spcAft>
          <a:spcPct val="0"/>
        </a:spcAft>
        <a:defRPr sz="2800">
          <a:solidFill>
            <a:srgbClr val="7F7F7F"/>
          </a:solidFill>
          <a:latin typeface="Calibri" pitchFamily="-107" charset="0"/>
          <a:ea typeface="Geneva" pitchFamily="-107" charset="-128"/>
          <a:cs typeface="Geneva" pitchFamily="-107" charset="-128"/>
        </a:defRPr>
      </a:lvl2pPr>
      <a:lvl3pPr algn="l" defTabSz="457200" rtl="0" eaLnBrk="0" fontAlgn="base" hangingPunct="0">
        <a:spcBef>
          <a:spcPct val="0"/>
        </a:spcBef>
        <a:spcAft>
          <a:spcPct val="0"/>
        </a:spcAft>
        <a:defRPr sz="2800">
          <a:solidFill>
            <a:srgbClr val="7F7F7F"/>
          </a:solidFill>
          <a:latin typeface="Calibri" pitchFamily="-107" charset="0"/>
          <a:ea typeface="Geneva" pitchFamily="-107" charset="-128"/>
          <a:cs typeface="Geneva" pitchFamily="-107" charset="-128"/>
        </a:defRPr>
      </a:lvl3pPr>
      <a:lvl4pPr algn="l" defTabSz="457200" rtl="0" eaLnBrk="0" fontAlgn="base" hangingPunct="0">
        <a:spcBef>
          <a:spcPct val="0"/>
        </a:spcBef>
        <a:spcAft>
          <a:spcPct val="0"/>
        </a:spcAft>
        <a:defRPr sz="2800">
          <a:solidFill>
            <a:srgbClr val="7F7F7F"/>
          </a:solidFill>
          <a:latin typeface="Calibri" pitchFamily="-107" charset="0"/>
          <a:ea typeface="Geneva" pitchFamily="-107" charset="-128"/>
          <a:cs typeface="Geneva" pitchFamily="-107" charset="-128"/>
        </a:defRPr>
      </a:lvl4pPr>
      <a:lvl5pPr algn="l" defTabSz="457200" rtl="0" eaLnBrk="0" fontAlgn="base" hangingPunct="0">
        <a:spcBef>
          <a:spcPct val="0"/>
        </a:spcBef>
        <a:spcAft>
          <a:spcPct val="0"/>
        </a:spcAft>
        <a:defRPr sz="2800">
          <a:solidFill>
            <a:srgbClr val="7F7F7F"/>
          </a:solidFill>
          <a:latin typeface="Calibri" pitchFamily="-107" charset="0"/>
          <a:ea typeface="Geneva" pitchFamily="-107" charset="-128"/>
          <a:cs typeface="Geneva" pitchFamily="-107" charset="-128"/>
        </a:defRPr>
      </a:lvl5pPr>
      <a:lvl6pPr marL="457200" algn="l" defTabSz="457200" rtl="0" fontAlgn="base">
        <a:spcBef>
          <a:spcPct val="0"/>
        </a:spcBef>
        <a:spcAft>
          <a:spcPct val="0"/>
        </a:spcAft>
        <a:defRPr sz="2800">
          <a:solidFill>
            <a:srgbClr val="7F7F7F"/>
          </a:solidFill>
          <a:latin typeface="Calibri" pitchFamily="-107" charset="0"/>
          <a:ea typeface="Geneva" pitchFamily="-107" charset="-128"/>
          <a:cs typeface="Geneva" pitchFamily="-107" charset="-128"/>
        </a:defRPr>
      </a:lvl6pPr>
      <a:lvl7pPr marL="914400" algn="l" defTabSz="457200" rtl="0" fontAlgn="base">
        <a:spcBef>
          <a:spcPct val="0"/>
        </a:spcBef>
        <a:spcAft>
          <a:spcPct val="0"/>
        </a:spcAft>
        <a:defRPr sz="2800">
          <a:solidFill>
            <a:srgbClr val="7F7F7F"/>
          </a:solidFill>
          <a:latin typeface="Calibri" pitchFamily="-107" charset="0"/>
          <a:ea typeface="Geneva" pitchFamily="-107" charset="-128"/>
          <a:cs typeface="Geneva" pitchFamily="-107" charset="-128"/>
        </a:defRPr>
      </a:lvl7pPr>
      <a:lvl8pPr marL="1371600" algn="l" defTabSz="457200" rtl="0" fontAlgn="base">
        <a:spcBef>
          <a:spcPct val="0"/>
        </a:spcBef>
        <a:spcAft>
          <a:spcPct val="0"/>
        </a:spcAft>
        <a:defRPr sz="2800">
          <a:solidFill>
            <a:srgbClr val="7F7F7F"/>
          </a:solidFill>
          <a:latin typeface="Calibri" pitchFamily="-107" charset="0"/>
          <a:ea typeface="Geneva" pitchFamily="-107" charset="-128"/>
          <a:cs typeface="Geneva" pitchFamily="-107" charset="-128"/>
        </a:defRPr>
      </a:lvl8pPr>
      <a:lvl9pPr marL="1828800" algn="l" defTabSz="457200" rtl="0" fontAlgn="base">
        <a:spcBef>
          <a:spcPct val="0"/>
        </a:spcBef>
        <a:spcAft>
          <a:spcPct val="0"/>
        </a:spcAft>
        <a:defRPr sz="2800">
          <a:solidFill>
            <a:srgbClr val="7F7F7F"/>
          </a:solidFill>
          <a:latin typeface="Calibri" pitchFamily="-107" charset="0"/>
          <a:ea typeface="Geneva" pitchFamily="-107" charset="-128"/>
          <a:cs typeface="Geneva" pitchFamily="-107"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Geneva" pitchFamily="-107" charset="-128"/>
          <a:cs typeface="Geneva" pitchFamily="-107"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Geneva"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Geneva"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Geneva"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toussaint.webster@dc.gov"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BuildingDC@Gilbaneco.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838200" y="2765425"/>
            <a:ext cx="4495800" cy="2492375"/>
          </a:xfrm>
        </p:spPr>
        <p:txBody>
          <a:bodyPr/>
          <a:lstStyle/>
          <a:p>
            <a:pPr algn="ctr"/>
            <a:r>
              <a:rPr lang="en-US" altLang="en-US" dirty="0" smtClean="0">
                <a:ea typeface="Geneva" pitchFamily="-110" charset="-128"/>
              </a:rPr>
              <a:t>Ron Brown Modernization</a:t>
            </a:r>
          </a:p>
        </p:txBody>
      </p:sp>
      <p:sp>
        <p:nvSpPr>
          <p:cNvPr id="17411" name="Text Placeholder 2"/>
          <p:cNvSpPr>
            <a:spLocks noGrp="1"/>
          </p:cNvSpPr>
          <p:nvPr>
            <p:ph type="body" idx="1"/>
          </p:nvPr>
        </p:nvSpPr>
        <p:spPr>
          <a:xfrm>
            <a:off x="838200" y="2362200"/>
            <a:ext cx="4495800" cy="403225"/>
          </a:xfrm>
        </p:spPr>
        <p:txBody>
          <a:bodyPr/>
          <a:lstStyle/>
          <a:p>
            <a:r>
              <a:rPr lang="en-US" altLang="en-US" dirty="0" smtClean="0">
                <a:ea typeface="Geneva" pitchFamily="-110" charset="-128"/>
              </a:rPr>
              <a:t>April 14, 2016 7PM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type="body" idx="1"/>
          </p:nvPr>
        </p:nvSpPr>
        <p:spPr>
          <a:xfrm>
            <a:off x="308429" y="1562100"/>
            <a:ext cx="8382000" cy="381000"/>
          </a:xfrm>
        </p:spPr>
        <p:txBody>
          <a:bodyPr/>
          <a:lstStyle/>
          <a:p>
            <a:r>
              <a:rPr lang="en-US" altLang="en-US" dirty="0" smtClean="0">
                <a:ea typeface="Geneva" pitchFamily="-110" charset="-128"/>
              </a:rPr>
              <a:t>Phase I Construction Schedule </a:t>
            </a:r>
          </a:p>
        </p:txBody>
      </p:sp>
      <p:sp>
        <p:nvSpPr>
          <p:cNvPr id="46083" name="TextBox 3"/>
          <p:cNvSpPr txBox="1">
            <a:spLocks noChangeArrowheads="1"/>
          </p:cNvSpPr>
          <p:nvPr/>
        </p:nvSpPr>
        <p:spPr bwMode="auto">
          <a:xfrm>
            <a:off x="457199" y="2111117"/>
            <a:ext cx="8233229" cy="353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200">
                <a:solidFill>
                  <a:schemeClr val="tx1"/>
                </a:solidFill>
                <a:latin typeface="Calibri" panose="020F0502020204030204" pitchFamily="34" charset="0"/>
                <a:ea typeface="Geneva" pitchFamily="-110"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Geneva" pitchFamily="-110"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Geneva" pitchFamily="-110"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Geneva" pitchFamily="-110"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Geneva" pitchFamily="-110" charset="-128"/>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Geneva" pitchFamily="-110" charset="-128"/>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Geneva" pitchFamily="-110" charset="-128"/>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Geneva" pitchFamily="-110" charset="-128"/>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Geneva" pitchFamily="-110" charset="-128"/>
              </a:defRPr>
            </a:lvl9pPr>
          </a:lstStyle>
          <a:p>
            <a:pPr marL="342900" indent="-342900" eaLnBrk="1" hangingPunct="1">
              <a:lnSpc>
                <a:spcPts val="3400"/>
              </a:lnSpc>
              <a:spcBef>
                <a:spcPct val="0"/>
              </a:spcBef>
              <a:buFontTx/>
              <a:buChar char="-"/>
            </a:pPr>
            <a:r>
              <a:rPr lang="en-US" altLang="en-US" b="1" dirty="0" smtClean="0">
                <a:solidFill>
                  <a:prstClr val="black"/>
                </a:solidFill>
                <a:latin typeface="Calibri"/>
              </a:rPr>
              <a:t>March 2016</a:t>
            </a:r>
            <a:r>
              <a:rPr lang="en-US" altLang="en-US" dirty="0" smtClean="0">
                <a:solidFill>
                  <a:prstClr val="black"/>
                </a:solidFill>
                <a:latin typeface="Calibri"/>
              </a:rPr>
              <a:t> – interior demolition and abatement begins in late March</a:t>
            </a:r>
          </a:p>
          <a:p>
            <a:pPr marL="342900" indent="-342900" eaLnBrk="1" hangingPunct="1">
              <a:lnSpc>
                <a:spcPts val="3400"/>
              </a:lnSpc>
              <a:spcBef>
                <a:spcPct val="0"/>
              </a:spcBef>
              <a:buFontTx/>
              <a:buChar char="-"/>
            </a:pPr>
            <a:r>
              <a:rPr lang="en-US" altLang="en-US" b="1" dirty="0" smtClean="0">
                <a:solidFill>
                  <a:prstClr val="black"/>
                </a:solidFill>
                <a:latin typeface="Calibri"/>
              </a:rPr>
              <a:t>April 2016</a:t>
            </a:r>
            <a:r>
              <a:rPr lang="en-US" altLang="en-US" dirty="0" smtClean="0">
                <a:solidFill>
                  <a:prstClr val="black"/>
                </a:solidFill>
                <a:latin typeface="Calibri"/>
              </a:rPr>
              <a:t> – interior demolition and abatement continues through late April; exterior demolition begins in mid-April</a:t>
            </a:r>
          </a:p>
          <a:p>
            <a:pPr marL="342900" indent="-342900" eaLnBrk="1" hangingPunct="1">
              <a:lnSpc>
                <a:spcPts val="3400"/>
              </a:lnSpc>
              <a:spcBef>
                <a:spcPct val="0"/>
              </a:spcBef>
              <a:buFontTx/>
              <a:buChar char="-"/>
            </a:pPr>
            <a:r>
              <a:rPr lang="en-US" altLang="en-US" b="1" dirty="0" smtClean="0">
                <a:solidFill>
                  <a:prstClr val="black"/>
                </a:solidFill>
                <a:latin typeface="Calibri"/>
              </a:rPr>
              <a:t>May 2016</a:t>
            </a:r>
            <a:r>
              <a:rPr lang="en-US" altLang="en-US" dirty="0" smtClean="0">
                <a:solidFill>
                  <a:prstClr val="black"/>
                </a:solidFill>
                <a:latin typeface="Calibri"/>
              </a:rPr>
              <a:t> – exterior demolition continues through end of May</a:t>
            </a:r>
          </a:p>
          <a:p>
            <a:pPr marL="342900" indent="-342900" eaLnBrk="1" hangingPunct="1">
              <a:lnSpc>
                <a:spcPts val="3400"/>
              </a:lnSpc>
              <a:spcBef>
                <a:spcPct val="0"/>
              </a:spcBef>
              <a:buFontTx/>
              <a:buChar char="-"/>
            </a:pPr>
            <a:r>
              <a:rPr lang="en-US" altLang="en-US" b="1" dirty="0" smtClean="0">
                <a:solidFill>
                  <a:prstClr val="black"/>
                </a:solidFill>
                <a:latin typeface="Calibri"/>
              </a:rPr>
              <a:t>June 2016</a:t>
            </a:r>
            <a:r>
              <a:rPr lang="en-US" altLang="en-US" dirty="0" smtClean="0">
                <a:solidFill>
                  <a:prstClr val="black"/>
                </a:solidFill>
                <a:latin typeface="Calibri"/>
              </a:rPr>
              <a:t> </a:t>
            </a:r>
            <a:r>
              <a:rPr lang="en-US" altLang="en-US" dirty="0">
                <a:solidFill>
                  <a:prstClr val="black"/>
                </a:solidFill>
                <a:latin typeface="Calibri"/>
              </a:rPr>
              <a:t>–</a:t>
            </a:r>
            <a:r>
              <a:rPr lang="en-US" altLang="en-US" dirty="0" smtClean="0">
                <a:solidFill>
                  <a:prstClr val="black"/>
                </a:solidFill>
                <a:latin typeface="Calibri"/>
              </a:rPr>
              <a:t> construction</a:t>
            </a:r>
          </a:p>
          <a:p>
            <a:pPr marL="342900" indent="-342900" eaLnBrk="1" hangingPunct="1">
              <a:lnSpc>
                <a:spcPts val="3400"/>
              </a:lnSpc>
              <a:spcBef>
                <a:spcPct val="0"/>
              </a:spcBef>
              <a:buFontTx/>
              <a:buChar char="-"/>
            </a:pPr>
            <a:r>
              <a:rPr lang="en-US" altLang="en-US" b="1" dirty="0" smtClean="0">
                <a:solidFill>
                  <a:prstClr val="black"/>
                </a:solidFill>
                <a:latin typeface="Calibri"/>
              </a:rPr>
              <a:t>July 2016</a:t>
            </a:r>
            <a:r>
              <a:rPr lang="en-US" altLang="en-US" dirty="0" smtClean="0">
                <a:solidFill>
                  <a:prstClr val="black"/>
                </a:solidFill>
                <a:latin typeface="Calibri"/>
              </a:rPr>
              <a:t> </a:t>
            </a:r>
            <a:r>
              <a:rPr lang="en-US" altLang="en-US" dirty="0">
                <a:solidFill>
                  <a:prstClr val="black"/>
                </a:solidFill>
                <a:latin typeface="Calibri"/>
              </a:rPr>
              <a:t>– </a:t>
            </a:r>
            <a:r>
              <a:rPr lang="en-US" altLang="en-US" dirty="0" smtClean="0">
                <a:solidFill>
                  <a:prstClr val="black"/>
                </a:solidFill>
                <a:latin typeface="Calibri"/>
              </a:rPr>
              <a:t>construction</a:t>
            </a:r>
          </a:p>
          <a:p>
            <a:pPr marL="342900" indent="-342900" eaLnBrk="1" hangingPunct="1">
              <a:lnSpc>
                <a:spcPts val="3400"/>
              </a:lnSpc>
              <a:spcBef>
                <a:spcPct val="0"/>
              </a:spcBef>
              <a:buFontTx/>
              <a:buChar char="-"/>
            </a:pPr>
            <a:r>
              <a:rPr lang="en-US" altLang="en-US" b="1" dirty="0" smtClean="0">
                <a:solidFill>
                  <a:srgbClr val="FF0000"/>
                </a:solidFill>
                <a:latin typeface="Calibri"/>
              </a:rPr>
              <a:t>August 2016</a:t>
            </a:r>
            <a:r>
              <a:rPr lang="en-US" altLang="en-US" dirty="0" smtClean="0">
                <a:solidFill>
                  <a:srgbClr val="FF0000"/>
                </a:solidFill>
                <a:latin typeface="Calibri"/>
              </a:rPr>
              <a:t> – Phase 1/</a:t>
            </a:r>
            <a:r>
              <a:rPr lang="en-US" altLang="en-US" dirty="0">
                <a:solidFill>
                  <a:srgbClr val="FF0000"/>
                </a:solidFill>
                <a:latin typeface="Calibri"/>
              </a:rPr>
              <a:t>f</a:t>
            </a:r>
            <a:r>
              <a:rPr lang="en-US" altLang="en-US" dirty="0" smtClean="0">
                <a:solidFill>
                  <a:srgbClr val="FF0000"/>
                </a:solidFill>
                <a:latin typeface="Calibri"/>
              </a:rPr>
              <a:t>irst floor construction complete</a:t>
            </a:r>
            <a:endParaRPr lang="en-US" altLang="en-US" dirty="0">
              <a:solidFill>
                <a:srgbClr val="FF0000"/>
              </a:solidFill>
              <a:latin typeface="Calibri"/>
            </a:endParaRPr>
          </a:p>
        </p:txBody>
      </p:sp>
    </p:spTree>
    <p:extLst>
      <p:ext uri="{BB962C8B-B14F-4D97-AF65-F5344CB8AC3E}">
        <p14:creationId xmlns:p14="http://schemas.microsoft.com/office/powerpoint/2010/main" val="4218772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type="body" idx="1"/>
          </p:nvPr>
        </p:nvSpPr>
        <p:spPr>
          <a:xfrm>
            <a:off x="308429" y="1562100"/>
            <a:ext cx="8382000" cy="381000"/>
          </a:xfrm>
        </p:spPr>
        <p:txBody>
          <a:bodyPr/>
          <a:lstStyle/>
          <a:p>
            <a:r>
              <a:rPr lang="en-US" altLang="en-US" dirty="0" smtClean="0">
                <a:ea typeface="Geneva" pitchFamily="-110" charset="-128"/>
              </a:rPr>
              <a:t>Afterhours Work</a:t>
            </a:r>
          </a:p>
        </p:txBody>
      </p:sp>
      <p:sp>
        <p:nvSpPr>
          <p:cNvPr id="3" name="Rectangle 2"/>
          <p:cNvSpPr/>
          <p:nvPr/>
        </p:nvSpPr>
        <p:spPr>
          <a:xfrm>
            <a:off x="576943" y="2081748"/>
            <a:ext cx="8113486" cy="2462213"/>
          </a:xfrm>
          <a:prstGeom prst="rect">
            <a:avLst/>
          </a:prstGeom>
        </p:spPr>
        <p:txBody>
          <a:bodyPr wrap="square">
            <a:spAutoFit/>
          </a:bodyPr>
          <a:lstStyle/>
          <a:p>
            <a:pPr marL="342900" indent="-342900">
              <a:buFontTx/>
              <a:buChar char="-"/>
            </a:pPr>
            <a:r>
              <a:rPr lang="en-US" sz="2200" dirty="0" smtClean="0">
                <a:latin typeface="+mn-lt"/>
              </a:rPr>
              <a:t>Proposed Extended Work Hours:</a:t>
            </a:r>
          </a:p>
          <a:p>
            <a:pPr marL="800100" lvl="1" indent="-342900">
              <a:buFontTx/>
              <a:buChar char="-"/>
            </a:pPr>
            <a:r>
              <a:rPr lang="en-US" altLang="en-US" sz="2200" dirty="0" smtClean="0">
                <a:latin typeface="+mn-lt"/>
              </a:rPr>
              <a:t>Monday-Friday </a:t>
            </a:r>
            <a:r>
              <a:rPr lang="en-US" altLang="en-US" sz="2200" b="1" dirty="0">
                <a:solidFill>
                  <a:srgbClr val="00B0F0"/>
                </a:solidFill>
                <a:latin typeface="+mn-lt"/>
              </a:rPr>
              <a:t>6</a:t>
            </a:r>
            <a:r>
              <a:rPr lang="en-US" altLang="en-US" sz="2200" b="1" dirty="0" smtClean="0">
                <a:solidFill>
                  <a:srgbClr val="00B0F0"/>
                </a:solidFill>
                <a:latin typeface="+mn-lt"/>
              </a:rPr>
              <a:t>am </a:t>
            </a:r>
            <a:r>
              <a:rPr lang="en-US" altLang="en-US" sz="2200" b="1" dirty="0">
                <a:solidFill>
                  <a:srgbClr val="00B0F0"/>
                </a:solidFill>
                <a:latin typeface="+mn-lt"/>
              </a:rPr>
              <a:t>to 9</a:t>
            </a:r>
            <a:r>
              <a:rPr lang="en-US" altLang="en-US" sz="2200" b="1" dirty="0" smtClean="0">
                <a:solidFill>
                  <a:srgbClr val="00B0F0"/>
                </a:solidFill>
                <a:latin typeface="+mn-lt"/>
              </a:rPr>
              <a:t>pm</a:t>
            </a:r>
            <a:endParaRPr lang="en-US" altLang="en-US" sz="2200" b="1" dirty="0">
              <a:solidFill>
                <a:srgbClr val="00B0F0"/>
              </a:solidFill>
              <a:latin typeface="+mn-lt"/>
            </a:endParaRPr>
          </a:p>
          <a:p>
            <a:pPr marL="800100" lvl="1" indent="-342900">
              <a:buFontTx/>
              <a:buChar char="-"/>
            </a:pPr>
            <a:r>
              <a:rPr lang="en-US" altLang="en-US" sz="2200" dirty="0" smtClean="0">
                <a:latin typeface="+mn-lt"/>
              </a:rPr>
              <a:t>Saturday </a:t>
            </a:r>
            <a:r>
              <a:rPr lang="en-US" altLang="en-US" sz="2200" b="1" dirty="0">
                <a:solidFill>
                  <a:srgbClr val="00B0F0"/>
                </a:solidFill>
                <a:latin typeface="+mn-lt"/>
              </a:rPr>
              <a:t>6</a:t>
            </a:r>
            <a:r>
              <a:rPr lang="en-US" altLang="en-US" sz="2200" b="1" dirty="0" smtClean="0">
                <a:solidFill>
                  <a:srgbClr val="00B0F0"/>
                </a:solidFill>
                <a:latin typeface="+mn-lt"/>
              </a:rPr>
              <a:t>am </a:t>
            </a:r>
            <a:r>
              <a:rPr lang="en-US" altLang="en-US" sz="2200" b="1" dirty="0">
                <a:solidFill>
                  <a:srgbClr val="00B0F0"/>
                </a:solidFill>
                <a:latin typeface="+mn-lt"/>
              </a:rPr>
              <a:t>to 9</a:t>
            </a:r>
            <a:r>
              <a:rPr lang="en-US" altLang="en-US" sz="2200" b="1" dirty="0" smtClean="0">
                <a:solidFill>
                  <a:srgbClr val="00B0F0"/>
                </a:solidFill>
                <a:latin typeface="+mn-lt"/>
              </a:rPr>
              <a:t>pm</a:t>
            </a:r>
            <a:endParaRPr lang="en-US" altLang="en-US" sz="2200" b="1" dirty="0">
              <a:solidFill>
                <a:srgbClr val="00B0F0"/>
              </a:solidFill>
              <a:latin typeface="+mn-lt"/>
            </a:endParaRPr>
          </a:p>
          <a:p>
            <a:pPr marL="800100" lvl="1" indent="-342900">
              <a:buFontTx/>
              <a:buChar char="-"/>
            </a:pPr>
            <a:r>
              <a:rPr lang="en-US" altLang="en-US" sz="2200" dirty="0" smtClean="0">
                <a:latin typeface="+mn-lt"/>
              </a:rPr>
              <a:t>Sunday </a:t>
            </a:r>
            <a:r>
              <a:rPr lang="en-US" altLang="en-US" sz="2200" b="1" dirty="0">
                <a:solidFill>
                  <a:srgbClr val="00B0F0"/>
                </a:solidFill>
                <a:latin typeface="+mn-lt"/>
              </a:rPr>
              <a:t>7</a:t>
            </a:r>
            <a:r>
              <a:rPr lang="en-US" altLang="en-US" sz="2200" b="1" dirty="0" smtClean="0">
                <a:solidFill>
                  <a:srgbClr val="00B0F0"/>
                </a:solidFill>
                <a:latin typeface="+mn-lt"/>
              </a:rPr>
              <a:t>am </a:t>
            </a:r>
            <a:r>
              <a:rPr lang="en-US" altLang="en-US" sz="2200" b="1" dirty="0">
                <a:solidFill>
                  <a:srgbClr val="00B0F0"/>
                </a:solidFill>
                <a:latin typeface="+mn-lt"/>
              </a:rPr>
              <a:t>to </a:t>
            </a:r>
            <a:r>
              <a:rPr lang="en-US" altLang="en-US" sz="2200" b="1" dirty="0" smtClean="0">
                <a:solidFill>
                  <a:srgbClr val="00B0F0"/>
                </a:solidFill>
                <a:latin typeface="+mn-lt"/>
              </a:rPr>
              <a:t>3pm</a:t>
            </a:r>
            <a:r>
              <a:rPr lang="en-US" altLang="en-US" sz="2200" dirty="0" smtClean="0">
                <a:latin typeface="+mn-lt"/>
              </a:rPr>
              <a:t/>
            </a:r>
            <a:br>
              <a:rPr lang="en-US" altLang="en-US" sz="2200" dirty="0" smtClean="0">
                <a:latin typeface="+mn-lt"/>
              </a:rPr>
            </a:br>
            <a:endParaRPr lang="en-US" altLang="en-US" sz="2200" dirty="0" smtClean="0">
              <a:latin typeface="+mn-lt"/>
            </a:endParaRPr>
          </a:p>
          <a:p>
            <a:pPr marL="342900" indent="-342900">
              <a:buFontTx/>
              <a:buChar char="-"/>
            </a:pPr>
            <a:r>
              <a:rPr lang="en-US" altLang="en-US" sz="2200" b="1" dirty="0" smtClean="0">
                <a:latin typeface="+mn-lt"/>
              </a:rPr>
              <a:t>The community can contact </a:t>
            </a:r>
            <a:r>
              <a:rPr lang="en-US" altLang="en-US" sz="2200" b="1" dirty="0" smtClean="0">
                <a:latin typeface="+mn-lt"/>
                <a:hlinkClick r:id="rId3"/>
              </a:rPr>
              <a:t>toussaint.webster@dc.gov</a:t>
            </a:r>
            <a:r>
              <a:rPr lang="en-US" altLang="en-US" sz="2200" b="1" dirty="0" smtClean="0">
                <a:latin typeface="+mn-lt"/>
              </a:rPr>
              <a:t> or 202-794-3549 with questions</a:t>
            </a:r>
          </a:p>
        </p:txBody>
      </p:sp>
    </p:spTree>
    <p:extLst>
      <p:ext uri="{BB962C8B-B14F-4D97-AF65-F5344CB8AC3E}">
        <p14:creationId xmlns:p14="http://schemas.microsoft.com/office/powerpoint/2010/main" val="1066436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type="body" idx="1"/>
          </p:nvPr>
        </p:nvSpPr>
        <p:spPr>
          <a:xfrm>
            <a:off x="308429" y="1562100"/>
            <a:ext cx="8382000" cy="381000"/>
          </a:xfrm>
        </p:spPr>
        <p:txBody>
          <a:bodyPr/>
          <a:lstStyle/>
          <a:p>
            <a:r>
              <a:rPr lang="en-US" altLang="en-US" dirty="0" smtClean="0">
                <a:ea typeface="Geneva" pitchFamily="-110" charset="-128"/>
              </a:rPr>
              <a:t>Construction Hours Breakdown (Mondays – Fridays)</a:t>
            </a:r>
          </a:p>
        </p:txBody>
      </p:sp>
      <p:graphicFrame>
        <p:nvGraphicFramePr>
          <p:cNvPr id="4" name="Table 3"/>
          <p:cNvGraphicFramePr>
            <a:graphicFrameLocks noGrp="1"/>
          </p:cNvGraphicFramePr>
          <p:nvPr>
            <p:extLst>
              <p:ext uri="{D42A27DB-BD31-4B8C-83A1-F6EECF244321}">
                <p14:modId xmlns:p14="http://schemas.microsoft.com/office/powerpoint/2010/main" val="4005602432"/>
              </p:ext>
            </p:extLst>
          </p:nvPr>
        </p:nvGraphicFramePr>
        <p:xfrm>
          <a:off x="152400" y="1676400"/>
          <a:ext cx="9376432" cy="4996048"/>
        </p:xfrm>
        <a:graphic>
          <a:graphicData uri="http://schemas.openxmlformats.org/drawingml/2006/table">
            <a:tbl>
              <a:tblPr/>
              <a:tblGrid>
                <a:gridCol w="838200"/>
                <a:gridCol w="2100914"/>
                <a:gridCol w="1556686"/>
                <a:gridCol w="164531"/>
                <a:gridCol w="1969069"/>
                <a:gridCol w="524626"/>
                <a:gridCol w="1151774"/>
                <a:gridCol w="1070632"/>
              </a:tblGrid>
              <a:tr h="263746">
                <a:tc>
                  <a:txBody>
                    <a:bodyPr/>
                    <a:lstStyle/>
                    <a:p>
                      <a:pPr algn="l" fontAlgn="b"/>
                      <a:endParaRPr lang="en-US" sz="1200" b="0" i="0" u="none" strike="noStrike" dirty="0">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endParaRPr lang="en-US" dirty="0"/>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en-US" sz="1200" b="0" i="0" u="none" strike="noStrike" dirty="0">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endParaRPr lang="en-US"/>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193454">
                <a:tc>
                  <a:txBody>
                    <a:bodyPr/>
                    <a:lstStyle/>
                    <a:p>
                      <a:pPr algn="l" fontAlgn="b"/>
                      <a:endParaRPr lang="en-US" sz="1200" b="0" i="0" u="none" strike="noStrike" dirty="0">
                        <a:solidFill>
                          <a:srgbClr val="000000"/>
                        </a:solidFill>
                        <a:effectLst/>
                        <a:latin typeface="Calibri"/>
                      </a:endParaRPr>
                    </a:p>
                  </a:txBody>
                  <a:tcPr marL="8121" marR="8121" marT="812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FFFF"/>
                          </a:solidFill>
                          <a:effectLst/>
                          <a:latin typeface="Calibri"/>
                        </a:rPr>
                        <a:t>Interior Light Demolition</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b"/>
                      <a:r>
                        <a:rPr lang="en-US" sz="1200" b="1" i="0" u="none" strike="noStrike">
                          <a:solidFill>
                            <a:srgbClr val="FFFFFF"/>
                          </a:solidFill>
                          <a:effectLst/>
                          <a:latin typeface="Calibri"/>
                        </a:rPr>
                        <a:t>Interior Light Construction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gridSpan="2">
                  <a:txBody>
                    <a:bodyPr/>
                    <a:lstStyle/>
                    <a:p>
                      <a:pPr algn="ctr" fontAlgn="b"/>
                      <a:r>
                        <a:rPr lang="en-US" sz="1200" b="1" i="0" u="none" strike="noStrike">
                          <a:solidFill>
                            <a:srgbClr val="FFFFFF"/>
                          </a:solidFill>
                          <a:effectLst/>
                          <a:latin typeface="Calibri"/>
                        </a:rPr>
                        <a:t>Interior Finishes</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hMerge="1">
                  <a:txBody>
                    <a:bodyPr/>
                    <a:lstStyle/>
                    <a:p>
                      <a:pPr algn="ctr" fontAlgn="b"/>
                      <a:endParaRPr lang="en-US" sz="1200" b="1" i="0" u="none" strike="noStrike">
                        <a:solidFill>
                          <a:srgbClr val="FFFFFF"/>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gridSpan="2">
                  <a:txBody>
                    <a:bodyPr/>
                    <a:lstStyle/>
                    <a:p>
                      <a:pPr algn="ctr" fontAlgn="b"/>
                      <a:r>
                        <a:rPr lang="en-US" sz="1200" b="1" i="0" u="none" strike="noStrike" dirty="0">
                          <a:solidFill>
                            <a:srgbClr val="FFFFFF"/>
                          </a:solidFill>
                          <a:effectLst/>
                          <a:latin typeface="Calibri"/>
                        </a:rPr>
                        <a:t>Interior Interim Clean-Up</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hMerge="1">
                  <a:txBody>
                    <a:bodyPr/>
                    <a:lstStyle/>
                    <a:p>
                      <a:pPr algn="ctr" fontAlgn="b"/>
                      <a:endParaRPr lang="en-US" sz="1200" b="1" i="0" u="none" strike="noStrike" dirty="0">
                        <a:solidFill>
                          <a:srgbClr val="FFFFFF"/>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51186">
                <a:tc rowSpan="6">
                  <a:txBody>
                    <a:bodyPr/>
                    <a:lstStyle/>
                    <a:p>
                      <a:pPr algn="ctr" fontAlgn="ctr"/>
                      <a:r>
                        <a:rPr lang="en-US" sz="1200" b="1" i="0" u="none" strike="noStrike">
                          <a:solidFill>
                            <a:srgbClr val="FFFFFF"/>
                          </a:solidFill>
                          <a:effectLst/>
                          <a:latin typeface="Calibri"/>
                        </a:rPr>
                        <a:t>5am-7am (Mon-Fri) </a:t>
                      </a:r>
                      <a:r>
                        <a:rPr lang="en-US" sz="1100" b="1" i="0" u="none" strike="noStrike">
                          <a:solidFill>
                            <a:srgbClr val="FFFF00"/>
                          </a:solidFill>
                          <a:effectLst/>
                          <a:latin typeface="Calibri"/>
                        </a:rPr>
                        <a:t>QUIET WORK</a:t>
                      </a:r>
                      <a:endParaRPr lang="en-US" sz="1200" b="1" i="0" u="none" strike="noStrike">
                        <a:solidFill>
                          <a:srgbClr val="FFFFFF"/>
                        </a:solidFill>
                        <a:effectLst/>
                        <a:latin typeface="Calibri"/>
                      </a:endParaRPr>
                    </a:p>
                  </a:txBody>
                  <a:tcPr marL="8121" marR="8121" marT="8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l" fontAlgn="b"/>
                      <a:r>
                        <a:rPr lang="en-US" sz="1200" b="0" i="0" u="none" strike="noStrike">
                          <a:solidFill>
                            <a:srgbClr val="000000"/>
                          </a:solidFill>
                          <a:effectLst/>
                          <a:latin typeface="Calibri"/>
                        </a:rPr>
                        <a:t>Ceiling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Framing</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Ceiling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2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2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51186">
                <a:tc vMerge="1">
                  <a:txBody>
                    <a:bodyPr/>
                    <a:lstStyle/>
                    <a:p>
                      <a:endParaRPr lang="en-US"/>
                    </a:p>
                  </a:txBody>
                  <a:tcPr/>
                </a:tc>
                <a:tc>
                  <a:txBody>
                    <a:bodyPr/>
                    <a:lstStyle/>
                    <a:p>
                      <a:pPr algn="l" fontAlgn="b"/>
                      <a:r>
                        <a:rPr lang="en-US" sz="1200" b="0" i="0" u="none" strike="noStrike">
                          <a:solidFill>
                            <a:srgbClr val="000000"/>
                          </a:solidFill>
                          <a:effectLst/>
                          <a:latin typeface="Calibri"/>
                        </a:rPr>
                        <a:t>Loose equipment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Drywall</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Flooring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2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2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365763">
                <a:tc vMerge="1">
                  <a:txBody>
                    <a:bodyPr/>
                    <a:lstStyle/>
                    <a:p>
                      <a:endParaRPr lang="en-US"/>
                    </a:p>
                  </a:txBody>
                  <a:tcPr/>
                </a:tc>
                <a:tc>
                  <a:txBody>
                    <a:bodyPr/>
                    <a:lstStyle/>
                    <a:p>
                      <a:pPr algn="l" fontAlgn="b"/>
                      <a:r>
                        <a:rPr lang="en-US" sz="1200" b="0" i="0" u="none" strike="noStrike">
                          <a:solidFill>
                            <a:srgbClr val="000000"/>
                          </a:solidFill>
                          <a:effectLst/>
                          <a:latin typeface="Calibri"/>
                        </a:rPr>
                        <a:t>Loose furniture and fixture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Masonry</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Painting</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2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2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365763">
                <a:tc vMerge="1">
                  <a:txBody>
                    <a:bodyPr/>
                    <a:lstStyle/>
                    <a:p>
                      <a:endParaRPr lang="en-US"/>
                    </a:p>
                  </a:txBody>
                  <a:tcPr/>
                </a:tc>
                <a:tc>
                  <a:txBody>
                    <a:bodyPr/>
                    <a:lstStyle/>
                    <a:p>
                      <a:pPr algn="l" fontAlgn="b"/>
                      <a:r>
                        <a:rPr lang="en-US" sz="1200" b="0" i="0" u="none" strike="noStrike">
                          <a:solidFill>
                            <a:srgbClr val="000000"/>
                          </a:solidFill>
                          <a:effectLst/>
                          <a:latin typeface="Calibri"/>
                        </a:rPr>
                        <a:t>Drywall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Pipe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Finish Carpentry &amp; Millwork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2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2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51186">
                <a:tc vMerge="1">
                  <a:txBody>
                    <a:bodyPr/>
                    <a:lstStyle/>
                    <a:p>
                      <a:endParaRPr lang="en-US"/>
                    </a:p>
                  </a:txBody>
                  <a:tcPr/>
                </a:tc>
                <a:tc>
                  <a:txBody>
                    <a:bodyPr/>
                    <a:lstStyle/>
                    <a:p>
                      <a:pPr algn="l" fontAlgn="b"/>
                      <a:r>
                        <a:rPr lang="en-US" sz="1200" b="0" i="0" u="none" strike="noStrike">
                          <a:solidFill>
                            <a:srgbClr val="000000"/>
                          </a:solidFill>
                          <a:effectLst/>
                          <a:latin typeface="Calibri"/>
                        </a:rPr>
                        <a:t> </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Duct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Fixture/Device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2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2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63746">
                <a:tc vMerge="1">
                  <a:txBody>
                    <a:bodyPr/>
                    <a:lstStyle/>
                    <a:p>
                      <a:endParaRPr lang="en-US"/>
                    </a:p>
                  </a:txBody>
                  <a:tcPr/>
                </a:tc>
                <a:tc>
                  <a:txBody>
                    <a:bodyPr/>
                    <a:lstStyle/>
                    <a:p>
                      <a:pPr algn="l" fontAlgn="b"/>
                      <a:r>
                        <a:rPr lang="en-US" sz="1200" b="0" i="0" u="none" strike="noStrike">
                          <a:solidFill>
                            <a:srgbClr val="000000"/>
                          </a:solidFill>
                          <a:effectLst/>
                          <a:latin typeface="Calibri"/>
                        </a:rPr>
                        <a:t> </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Wire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2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2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63746">
                <a:tc>
                  <a:txBody>
                    <a:bodyPr/>
                    <a:lstStyle/>
                    <a:p>
                      <a:pPr algn="l" fontAlgn="b"/>
                      <a:endParaRPr lang="en-US" sz="1200" b="0" i="0" u="none" strike="noStrike">
                        <a:solidFill>
                          <a:srgbClr val="000000"/>
                        </a:solidFill>
                        <a:effectLst/>
                        <a:latin typeface="Calibri"/>
                      </a:endParaRPr>
                    </a:p>
                  </a:txBody>
                  <a:tcPr marL="8121" marR="8121" marT="812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6">
                  <a:txBody>
                    <a:bodyPr/>
                    <a:lstStyle/>
                    <a:p>
                      <a:pPr algn="ctr" fontAlgn="ctr"/>
                      <a:r>
                        <a:rPr lang="en-US" sz="1200" b="1" i="0" u="none" strike="noStrike">
                          <a:solidFill>
                            <a:srgbClr val="FFFF00"/>
                          </a:solidFill>
                          <a:effectLst/>
                          <a:latin typeface="Calibri"/>
                        </a:rPr>
                        <a:t>QUIET WORK - QUIET WORK - QUIET WORK - QUIET WORK - QUIET WORK - QUIET WORK - QUIET WORK</a:t>
                      </a:r>
                    </a:p>
                  </a:txBody>
                  <a:tcPr marL="8121" marR="8121" marT="8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63746">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ctr" fontAlgn="b"/>
                      <a:endParaRPr lang="en-US" sz="1200" b="1" i="0" u="none" strike="noStrike">
                        <a:solidFill>
                          <a:srgbClr val="FFFF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endParaRPr lang="en-US" sz="1200" b="1"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endParaRPr lang="en-US" sz="1200" b="1"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endParaRPr lang="en-US" sz="1200" b="1"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263746">
                <a:tc>
                  <a:txBody>
                    <a:bodyPr/>
                    <a:lstStyle/>
                    <a:p>
                      <a:pPr algn="l" fontAlgn="b"/>
                      <a:endParaRPr lang="en-US" sz="1200" b="0" i="0" u="none" strike="noStrike">
                        <a:solidFill>
                          <a:srgbClr val="000000"/>
                        </a:solidFill>
                        <a:effectLst/>
                        <a:latin typeface="Calibri"/>
                      </a:endParaRPr>
                    </a:p>
                  </a:txBody>
                  <a:tcPr marL="8121" marR="8121" marT="812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FFFF"/>
                          </a:solidFill>
                          <a:effectLst/>
                          <a:latin typeface="Calibri"/>
                        </a:rPr>
                        <a:t>Interior Demolition</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gridSpan="2">
                  <a:txBody>
                    <a:bodyPr/>
                    <a:lstStyle/>
                    <a:p>
                      <a:pPr algn="ctr" fontAlgn="b"/>
                      <a:r>
                        <a:rPr lang="en-US" sz="1200" b="1" i="0" u="none" strike="noStrike">
                          <a:solidFill>
                            <a:srgbClr val="FFFFFF"/>
                          </a:solidFill>
                          <a:effectLst/>
                          <a:latin typeface="Calibri"/>
                        </a:rPr>
                        <a:t>Interior Construction</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hMerge="1">
                  <a:txBody>
                    <a:bodyPr/>
                    <a:lstStyle/>
                    <a:p>
                      <a:endParaRPr lang="en-US"/>
                    </a:p>
                  </a:txBody>
                  <a:tcPr/>
                </a:tc>
                <a:tc gridSpan="2">
                  <a:txBody>
                    <a:bodyPr/>
                    <a:lstStyle/>
                    <a:p>
                      <a:pPr algn="l" fontAlgn="b"/>
                      <a:endParaRPr lang="en-US" sz="1200" b="1" i="0" u="none" strike="noStrike">
                        <a:solidFill>
                          <a:srgbClr val="FFFFFF"/>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200" b="1" i="0" u="none" strike="noStrike">
                        <a:solidFill>
                          <a:srgbClr val="FFFFFF"/>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251186">
                <a:tc rowSpan="6">
                  <a:txBody>
                    <a:bodyPr/>
                    <a:lstStyle/>
                    <a:p>
                      <a:pPr algn="ctr" fontAlgn="ctr"/>
                      <a:r>
                        <a:rPr lang="en-US" sz="1200" b="1" i="0" u="none" strike="noStrike">
                          <a:solidFill>
                            <a:srgbClr val="FFFFFF"/>
                          </a:solidFill>
                          <a:effectLst/>
                          <a:latin typeface="Calibri"/>
                        </a:rPr>
                        <a:t>7am-7pm (Mon-Fri)</a:t>
                      </a:r>
                    </a:p>
                  </a:txBody>
                  <a:tcPr marL="8121" marR="8121" marT="8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l" fontAlgn="b"/>
                      <a:r>
                        <a:rPr lang="en-US" sz="1200" b="0" i="0" u="none" strike="noStrike">
                          <a:solidFill>
                            <a:srgbClr val="000000"/>
                          </a:solidFill>
                          <a:effectLst/>
                          <a:latin typeface="Calibri"/>
                        </a:rPr>
                        <a:t>Chipping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Chipping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251186">
                <a:tc vMerge="1">
                  <a:txBody>
                    <a:bodyPr/>
                    <a:lstStyle/>
                    <a:p>
                      <a:endParaRPr lang="en-US"/>
                    </a:p>
                  </a:txBody>
                  <a:tcPr/>
                </a:tc>
                <a:tc>
                  <a:txBody>
                    <a:bodyPr/>
                    <a:lstStyle/>
                    <a:p>
                      <a:pPr algn="l" fontAlgn="b"/>
                      <a:r>
                        <a:rPr lang="en-US" sz="1200" b="0" i="0" u="none" strike="noStrike">
                          <a:solidFill>
                            <a:srgbClr val="000000"/>
                          </a:solidFill>
                          <a:effectLst/>
                          <a:latin typeface="Calibri"/>
                        </a:rPr>
                        <a:t>Drilling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Drilling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251186">
                <a:tc vMerge="1">
                  <a:txBody>
                    <a:bodyPr/>
                    <a:lstStyle/>
                    <a:p>
                      <a:endParaRPr lang="en-US"/>
                    </a:p>
                  </a:txBody>
                  <a:tcPr/>
                </a:tc>
                <a:tc>
                  <a:txBody>
                    <a:bodyPr/>
                    <a:lstStyle/>
                    <a:p>
                      <a:pPr algn="l" fontAlgn="b"/>
                      <a:r>
                        <a:rPr lang="en-US" sz="1200" b="0" i="0" u="none" strike="noStrike">
                          <a:solidFill>
                            <a:srgbClr val="000000"/>
                          </a:solidFill>
                          <a:effectLst/>
                          <a:latin typeface="Calibri"/>
                        </a:rPr>
                        <a:t>Grinding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Grinding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251186">
                <a:tc vMerge="1">
                  <a:txBody>
                    <a:bodyPr/>
                    <a:lstStyle/>
                    <a:p>
                      <a:endParaRPr lang="en-US"/>
                    </a:p>
                  </a:txBody>
                  <a:tcPr/>
                </a:tc>
                <a:tc>
                  <a:txBody>
                    <a:bodyPr/>
                    <a:lstStyle/>
                    <a:p>
                      <a:pPr algn="l" fontAlgn="b"/>
                      <a:r>
                        <a:rPr lang="en-US" sz="1200" b="0" i="0" u="none" strike="noStrike">
                          <a:solidFill>
                            <a:srgbClr val="000000"/>
                          </a:solidFill>
                          <a:effectLst/>
                          <a:latin typeface="Calibri"/>
                        </a:rPr>
                        <a:t>Cutting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Cutting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251186">
                <a:tc vMerge="1">
                  <a:txBody>
                    <a:bodyPr/>
                    <a:lstStyle/>
                    <a:p>
                      <a:endParaRPr lang="en-US"/>
                    </a:p>
                  </a:txBody>
                  <a:tcPr/>
                </a:tc>
                <a:tc>
                  <a:txBody>
                    <a:bodyPr/>
                    <a:lstStyle/>
                    <a:p>
                      <a:pPr algn="l" fontAlgn="b"/>
                      <a:r>
                        <a:rPr lang="en-US" sz="1200" b="0" i="0" u="none" strike="noStrike">
                          <a:solidFill>
                            <a:srgbClr val="000000"/>
                          </a:solidFill>
                          <a:effectLst/>
                          <a:latin typeface="Calibri"/>
                        </a:rPr>
                        <a:t> </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263746">
                <a:tc vMerge="1">
                  <a:txBody>
                    <a:bodyPr/>
                    <a:lstStyle/>
                    <a:p>
                      <a:endParaRPr lang="en-US"/>
                    </a:p>
                  </a:txBody>
                  <a:tcPr/>
                </a:tc>
                <a:tc>
                  <a:txBody>
                    <a:bodyPr/>
                    <a:lstStyle/>
                    <a:p>
                      <a:pPr algn="l" fontAlgn="b"/>
                      <a:r>
                        <a:rPr lang="en-US" sz="1200" b="0" i="0" u="none" strike="noStrike">
                          <a:solidFill>
                            <a:srgbClr val="000000"/>
                          </a:solidFill>
                          <a:effectLst/>
                          <a:latin typeface="Calibri"/>
                        </a:rPr>
                        <a:t> </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263746">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b"/>
                      <a:endParaRPr lang="en-US" sz="1200" b="0" i="0" u="none" strike="noStrike" dirty="0">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endParaRPr lang="en-US" sz="1200" b="0" i="0" u="none" strike="noStrike" dirty="0">
                        <a:solidFill>
                          <a:srgbClr val="000000"/>
                        </a:solidFill>
                        <a:effectLst/>
                        <a:latin typeface="Calibri"/>
                      </a:endParaRPr>
                    </a:p>
                  </a:txBody>
                  <a:tcPr marL="8121" marR="8121" marT="8121"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dirty="0">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8121" marR="8121" marT="8121" marB="0" anchor="b">
                    <a:lnL>
                      <a:noFill/>
                    </a:lnL>
                    <a:lnR>
                      <a:noFill/>
                    </a:lnR>
                    <a:lnT>
                      <a:noFill/>
                    </a:lnT>
                    <a:lnB>
                      <a:noFill/>
                    </a:lnB>
                  </a:tcPr>
                </a:tc>
              </a:tr>
            </a:tbl>
          </a:graphicData>
        </a:graphic>
      </p:graphicFrame>
    </p:spTree>
    <p:extLst>
      <p:ext uri="{BB962C8B-B14F-4D97-AF65-F5344CB8AC3E}">
        <p14:creationId xmlns:p14="http://schemas.microsoft.com/office/powerpoint/2010/main" val="3108240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type="body" idx="1"/>
          </p:nvPr>
        </p:nvSpPr>
        <p:spPr>
          <a:xfrm>
            <a:off x="308429" y="1562100"/>
            <a:ext cx="8382000" cy="381000"/>
          </a:xfrm>
        </p:spPr>
        <p:txBody>
          <a:bodyPr/>
          <a:lstStyle/>
          <a:p>
            <a:r>
              <a:rPr lang="en-US" altLang="en-US" dirty="0" smtClean="0">
                <a:ea typeface="Geneva" pitchFamily="-110" charset="-128"/>
              </a:rPr>
              <a:t>Construction Hours Breakdown (Mondays – Fridays)</a:t>
            </a:r>
          </a:p>
        </p:txBody>
      </p:sp>
      <p:graphicFrame>
        <p:nvGraphicFramePr>
          <p:cNvPr id="2" name="Table 1"/>
          <p:cNvGraphicFramePr>
            <a:graphicFrameLocks noGrp="1"/>
          </p:cNvGraphicFramePr>
          <p:nvPr>
            <p:extLst>
              <p:ext uri="{D42A27DB-BD31-4B8C-83A1-F6EECF244321}">
                <p14:modId xmlns:p14="http://schemas.microsoft.com/office/powerpoint/2010/main" val="1412315326"/>
              </p:ext>
            </p:extLst>
          </p:nvPr>
        </p:nvGraphicFramePr>
        <p:xfrm>
          <a:off x="152400" y="2133596"/>
          <a:ext cx="9841308" cy="2930520"/>
        </p:xfrm>
        <a:graphic>
          <a:graphicData uri="http://schemas.openxmlformats.org/drawingml/2006/table">
            <a:tbl>
              <a:tblPr/>
              <a:tblGrid>
                <a:gridCol w="914400"/>
                <a:gridCol w="2327108"/>
                <a:gridCol w="1577941"/>
                <a:gridCol w="2190951"/>
                <a:gridCol w="726987"/>
                <a:gridCol w="873213"/>
                <a:gridCol w="1230708"/>
              </a:tblGrid>
              <a:tr h="226371">
                <a:tc>
                  <a:txBody>
                    <a:bodyPr/>
                    <a:lstStyle/>
                    <a:p>
                      <a:pPr algn="l" fontAlgn="b"/>
                      <a:endParaRPr lang="en-US" sz="1400" b="0" i="0" u="none" strike="noStrike" dirty="0">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endParaRPr lang="en-US"/>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en-US" sz="1400" b="0" i="0" u="none" strike="noStrike">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8121" marR="8121" marT="8121" marB="0" anchor="b">
                    <a:lnL>
                      <a:noFill/>
                    </a:lnL>
                    <a:lnR>
                      <a:noFill/>
                    </a:lnR>
                    <a:lnT>
                      <a:noFill/>
                    </a:lnT>
                    <a:lnB>
                      <a:noFill/>
                    </a:lnB>
                  </a:tcPr>
                </a:tc>
              </a:tr>
              <a:tr h="226371">
                <a:tc>
                  <a:txBody>
                    <a:bodyPr/>
                    <a:lstStyle/>
                    <a:p>
                      <a:pPr algn="l" fontAlgn="b"/>
                      <a:endParaRPr lang="en-US" sz="1400" b="0" i="0" u="none" strike="noStrike" dirty="0">
                        <a:solidFill>
                          <a:srgbClr val="000000"/>
                        </a:solidFill>
                        <a:effectLst/>
                        <a:latin typeface="Calibri"/>
                      </a:endParaRPr>
                    </a:p>
                  </a:txBody>
                  <a:tcPr marL="8121" marR="8121" marT="812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FFFFFF"/>
                          </a:solidFill>
                          <a:effectLst/>
                          <a:latin typeface="Calibri"/>
                        </a:rPr>
                        <a:t>Interior </a:t>
                      </a:r>
                      <a:r>
                        <a:rPr lang="en-US" sz="1400" b="1" i="0" u="none" strike="noStrike" dirty="0" smtClean="0">
                          <a:solidFill>
                            <a:srgbClr val="FFFFFF"/>
                          </a:solidFill>
                          <a:effectLst/>
                          <a:latin typeface="Calibri"/>
                        </a:rPr>
                        <a:t>Light Demolition</a:t>
                      </a:r>
                      <a:endParaRPr lang="en-US" sz="1400" b="1" i="0" u="none" strike="noStrike" dirty="0">
                        <a:solidFill>
                          <a:srgbClr val="FFFFFF"/>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b"/>
                      <a:r>
                        <a:rPr lang="en-US" sz="1400" b="1" i="0" u="none" strike="noStrike">
                          <a:solidFill>
                            <a:srgbClr val="FFFFFF"/>
                          </a:solidFill>
                          <a:effectLst/>
                          <a:latin typeface="Calibri"/>
                        </a:rPr>
                        <a:t>Interior Light Construction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b"/>
                      <a:r>
                        <a:rPr lang="en-US" sz="1400" b="1" i="0" u="none" strike="noStrike">
                          <a:solidFill>
                            <a:srgbClr val="FFFFFF"/>
                          </a:solidFill>
                          <a:effectLst/>
                          <a:latin typeface="Calibri"/>
                        </a:rPr>
                        <a:t>Interior Finishes</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gridSpan="2">
                  <a:txBody>
                    <a:bodyPr/>
                    <a:lstStyle/>
                    <a:p>
                      <a:pPr algn="ctr" fontAlgn="b"/>
                      <a:r>
                        <a:rPr lang="en-US" sz="1400" b="1" i="0" u="none" strike="noStrike">
                          <a:solidFill>
                            <a:srgbClr val="FFFFFF"/>
                          </a:solidFill>
                          <a:effectLst/>
                          <a:latin typeface="Calibri"/>
                        </a:rPr>
                        <a:t>Interior Interim Clean-Up</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hMerge="1">
                  <a:txBody>
                    <a:bodyPr/>
                    <a:lstStyle/>
                    <a:p>
                      <a:pPr algn="ctr" fontAlgn="b"/>
                      <a:endParaRPr lang="en-US" sz="1400" b="1" i="0" u="none" strike="noStrike">
                        <a:solidFill>
                          <a:srgbClr val="FFFFFF"/>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l" fontAlgn="b"/>
                      <a:endParaRPr lang="en-US" sz="14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15590">
                <a:tc rowSpan="6">
                  <a:txBody>
                    <a:bodyPr/>
                    <a:lstStyle/>
                    <a:p>
                      <a:pPr algn="ctr" fontAlgn="ctr"/>
                      <a:r>
                        <a:rPr lang="en-US" sz="1400" b="1" i="0" u="none" strike="noStrike">
                          <a:solidFill>
                            <a:srgbClr val="FFFFFF"/>
                          </a:solidFill>
                          <a:effectLst/>
                          <a:latin typeface="Calibri"/>
                        </a:rPr>
                        <a:t>7pm-10pm (Mon-Fri)</a:t>
                      </a:r>
                    </a:p>
                  </a:txBody>
                  <a:tcPr marL="8121" marR="8121" marT="8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l" fontAlgn="b"/>
                      <a:r>
                        <a:rPr lang="en-US" sz="1400" b="0" i="0" u="none" strike="noStrike" dirty="0">
                          <a:solidFill>
                            <a:srgbClr val="000000"/>
                          </a:solidFill>
                          <a:effectLst/>
                          <a:latin typeface="Calibri"/>
                        </a:rPr>
                        <a:t>Ceiling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a:rPr>
                        <a:t>Framing</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a:rPr>
                        <a:t>Ceiling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4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4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4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15590">
                <a:tc vMerge="1">
                  <a:txBody>
                    <a:bodyPr/>
                    <a:lstStyle/>
                    <a:p>
                      <a:endParaRPr lang="en-US"/>
                    </a:p>
                  </a:txBody>
                  <a:tcPr/>
                </a:tc>
                <a:tc>
                  <a:txBody>
                    <a:bodyPr/>
                    <a:lstStyle/>
                    <a:p>
                      <a:pPr algn="l" fontAlgn="b"/>
                      <a:r>
                        <a:rPr lang="en-US" sz="1400" b="0" i="0" u="none" strike="noStrike" dirty="0">
                          <a:solidFill>
                            <a:srgbClr val="000000"/>
                          </a:solidFill>
                          <a:effectLst/>
                          <a:latin typeface="Calibri"/>
                        </a:rPr>
                        <a:t>Loose equipment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a:rPr>
                        <a:t>Drywall</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a:rPr>
                        <a:t>Flooring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4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4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4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15590">
                <a:tc vMerge="1">
                  <a:txBody>
                    <a:bodyPr/>
                    <a:lstStyle/>
                    <a:p>
                      <a:endParaRPr lang="en-US"/>
                    </a:p>
                  </a:txBody>
                  <a:tcPr/>
                </a:tc>
                <a:tc>
                  <a:txBody>
                    <a:bodyPr/>
                    <a:lstStyle/>
                    <a:p>
                      <a:pPr algn="l" fontAlgn="b"/>
                      <a:r>
                        <a:rPr lang="en-US" sz="1400" b="0" i="0" u="none" strike="noStrike" dirty="0">
                          <a:solidFill>
                            <a:srgbClr val="000000"/>
                          </a:solidFill>
                          <a:effectLst/>
                          <a:latin typeface="Calibri"/>
                        </a:rPr>
                        <a:t>Loose furniture and fixture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a:rPr>
                        <a:t>Masonry</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a:rPr>
                        <a:t>Painting</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400" b="0" i="0" u="none" strike="noStrike" dirty="0">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4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4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15590">
                <a:tc vMerge="1">
                  <a:txBody>
                    <a:bodyPr/>
                    <a:lstStyle/>
                    <a:p>
                      <a:endParaRPr lang="en-US"/>
                    </a:p>
                  </a:txBody>
                  <a:tcPr/>
                </a:tc>
                <a:tc>
                  <a:txBody>
                    <a:bodyPr/>
                    <a:lstStyle/>
                    <a:p>
                      <a:pPr algn="l" fontAlgn="b"/>
                      <a:r>
                        <a:rPr lang="en-US" sz="1400" b="0" i="0" u="none" strike="noStrike" dirty="0">
                          <a:solidFill>
                            <a:srgbClr val="000000"/>
                          </a:solidFill>
                          <a:effectLst/>
                          <a:latin typeface="Calibri"/>
                        </a:rPr>
                        <a:t>Drywall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a:rPr>
                        <a:t>Pipe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Calibri"/>
                        </a:rPr>
                        <a:t>Finish Carpentry &amp; Millwork </a:t>
                      </a:r>
                      <a:r>
                        <a:rPr lang="en-US" sz="1400" b="0" i="0" u="none" strike="noStrike" dirty="0" smtClean="0">
                          <a:solidFill>
                            <a:srgbClr val="000000"/>
                          </a:solidFill>
                          <a:effectLst/>
                          <a:latin typeface="Calibri"/>
                        </a:rPr>
                        <a:t>Installation</a:t>
                      </a:r>
                      <a:endParaRPr lang="en-US" sz="1400" b="0" i="0" u="none" strike="noStrike" dirty="0">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4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4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4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15590">
                <a:tc v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a:rPr>
                        <a:t>Duct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a:rPr>
                        <a:t>Fixture/Device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4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4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4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26371">
                <a:tc v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Calibri"/>
                        </a:rPr>
                        <a:t>Wire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4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400" b="0" i="0" u="none" strike="noStrike">
                        <a:solidFill>
                          <a:srgbClr val="000000"/>
                        </a:solidFill>
                        <a:effectLst/>
                        <a:latin typeface="Calibri"/>
                      </a:endParaRP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4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26371">
                <a:tc>
                  <a:txBody>
                    <a:bodyPr/>
                    <a:lstStyle/>
                    <a:p>
                      <a:pPr algn="l" fontAlgn="b"/>
                      <a:endParaRPr lang="en-US" sz="1400" b="0" i="0" u="none" strike="noStrike">
                        <a:solidFill>
                          <a:srgbClr val="000000"/>
                        </a:solidFill>
                        <a:effectLst/>
                        <a:latin typeface="Calibri"/>
                      </a:endParaRPr>
                    </a:p>
                  </a:txBody>
                  <a:tcPr marL="8121" marR="8121" marT="812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5">
                  <a:txBody>
                    <a:bodyPr/>
                    <a:lstStyle/>
                    <a:p>
                      <a:pPr algn="ctr" fontAlgn="ctr"/>
                      <a:r>
                        <a:rPr lang="en-US" sz="1400" b="1" i="0" u="none" strike="noStrike" dirty="0">
                          <a:solidFill>
                            <a:srgbClr val="FFFF00"/>
                          </a:solidFill>
                          <a:effectLst/>
                          <a:latin typeface="Calibri"/>
                        </a:rPr>
                        <a:t>QUIET WORK - QUIET WORK - QUIET WORK - QUIET WORK - QUIET WORK - QUIET WORK - QUIET WORK</a:t>
                      </a:r>
                    </a:p>
                  </a:txBody>
                  <a:tcPr marL="8121" marR="8121" marT="8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26371">
                <a:tc>
                  <a:txBody>
                    <a:bodyPr/>
                    <a:lstStyle/>
                    <a:p>
                      <a:pPr algn="l" fontAlgn="b"/>
                      <a:endParaRPr lang="en-US" sz="14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b"/>
                      <a:endParaRPr lang="en-US" sz="1400" b="0" i="0" u="none" strike="noStrike" dirty="0">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a:endParaRPr>
                    </a:p>
                  </a:txBody>
                  <a:tcPr marL="8121" marR="8121" marT="8121" marB="0" anchor="b">
                    <a:lnL>
                      <a:noFill/>
                    </a:lnL>
                    <a:lnR>
                      <a:noFill/>
                    </a:lnR>
                    <a:lnT>
                      <a:noFill/>
                    </a:lnT>
                    <a:lnB>
                      <a:noFill/>
                    </a:lnB>
                  </a:tcPr>
                </a:tc>
              </a:tr>
            </a:tbl>
          </a:graphicData>
        </a:graphic>
      </p:graphicFrame>
    </p:spTree>
    <p:extLst>
      <p:ext uri="{BB962C8B-B14F-4D97-AF65-F5344CB8AC3E}">
        <p14:creationId xmlns:p14="http://schemas.microsoft.com/office/powerpoint/2010/main" val="97934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type="body" idx="1"/>
          </p:nvPr>
        </p:nvSpPr>
        <p:spPr>
          <a:xfrm>
            <a:off x="308429" y="1562100"/>
            <a:ext cx="8382000" cy="381000"/>
          </a:xfrm>
        </p:spPr>
        <p:txBody>
          <a:bodyPr/>
          <a:lstStyle/>
          <a:p>
            <a:r>
              <a:rPr lang="en-US" altLang="en-US" dirty="0" smtClean="0">
                <a:ea typeface="Geneva" pitchFamily="-110" charset="-128"/>
              </a:rPr>
              <a:t>Construction Hours Breakdown (Saturdays)</a:t>
            </a:r>
          </a:p>
        </p:txBody>
      </p:sp>
      <p:graphicFrame>
        <p:nvGraphicFramePr>
          <p:cNvPr id="3" name="Table 2"/>
          <p:cNvGraphicFramePr>
            <a:graphicFrameLocks noGrp="1"/>
          </p:cNvGraphicFramePr>
          <p:nvPr>
            <p:extLst>
              <p:ext uri="{D42A27DB-BD31-4B8C-83A1-F6EECF244321}">
                <p14:modId xmlns:p14="http://schemas.microsoft.com/office/powerpoint/2010/main" val="1446884275"/>
              </p:ext>
            </p:extLst>
          </p:nvPr>
        </p:nvGraphicFramePr>
        <p:xfrm>
          <a:off x="152400" y="2006790"/>
          <a:ext cx="9296400" cy="3809965"/>
        </p:xfrm>
        <a:graphic>
          <a:graphicData uri="http://schemas.openxmlformats.org/drawingml/2006/table">
            <a:tbl>
              <a:tblPr/>
              <a:tblGrid>
                <a:gridCol w="838200"/>
                <a:gridCol w="2403308"/>
                <a:gridCol w="1577941"/>
                <a:gridCol w="2373029"/>
                <a:gridCol w="1516781"/>
                <a:gridCol w="587141"/>
              </a:tblGrid>
              <a:tr h="181155">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181155">
                <a:tc>
                  <a:txBody>
                    <a:bodyPr/>
                    <a:lstStyle/>
                    <a:p>
                      <a:pPr algn="l" fontAlgn="b"/>
                      <a:endParaRPr lang="en-US" sz="1200" b="0" i="0" u="none" strike="noStrike">
                        <a:solidFill>
                          <a:srgbClr val="000000"/>
                        </a:solidFill>
                        <a:effectLst/>
                        <a:latin typeface="Calibri"/>
                      </a:endParaRPr>
                    </a:p>
                  </a:txBody>
                  <a:tcPr marL="8121" marR="8121" marT="812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FFFF"/>
                          </a:solidFill>
                          <a:effectLst/>
                          <a:latin typeface="Calibri"/>
                        </a:rPr>
                        <a:t>Interior Light Demolition</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b"/>
                      <a:r>
                        <a:rPr lang="en-US" sz="1200" b="1" i="0" u="none" strike="noStrike">
                          <a:solidFill>
                            <a:srgbClr val="FFFFFF"/>
                          </a:solidFill>
                          <a:effectLst/>
                          <a:latin typeface="Calibri"/>
                        </a:rPr>
                        <a:t>Interior Light Construction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b"/>
                      <a:r>
                        <a:rPr lang="en-US" sz="1200" b="1" i="0" u="none" strike="noStrike">
                          <a:solidFill>
                            <a:srgbClr val="FFFFFF"/>
                          </a:solidFill>
                          <a:effectLst/>
                          <a:latin typeface="Calibri"/>
                        </a:rPr>
                        <a:t>Interior Finishes</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b"/>
                      <a:r>
                        <a:rPr lang="en-US" sz="1200" b="1" i="0" u="none" strike="noStrike">
                          <a:solidFill>
                            <a:srgbClr val="FFFFFF"/>
                          </a:solidFill>
                          <a:effectLst/>
                          <a:latin typeface="Calibri"/>
                        </a:rPr>
                        <a:t>Interior Interim Clean-Up</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172528">
                <a:tc rowSpan="6">
                  <a:txBody>
                    <a:bodyPr/>
                    <a:lstStyle/>
                    <a:p>
                      <a:pPr algn="ctr" fontAlgn="ctr"/>
                      <a:r>
                        <a:rPr lang="en-US" sz="1200" b="1" i="0" u="none" strike="noStrike">
                          <a:solidFill>
                            <a:srgbClr val="FFFFFF"/>
                          </a:solidFill>
                          <a:effectLst/>
                          <a:latin typeface="Calibri"/>
                        </a:rPr>
                        <a:t>6am-7am (</a:t>
                      </a:r>
                      <a:r>
                        <a:rPr lang="en-US" sz="1200" b="1" i="0" u="none" strike="noStrike">
                          <a:solidFill>
                            <a:srgbClr val="00B0F0"/>
                          </a:solidFill>
                          <a:effectLst/>
                          <a:latin typeface="Calibri"/>
                        </a:rPr>
                        <a:t>Sat ONLY</a:t>
                      </a:r>
                      <a:r>
                        <a:rPr lang="en-US" sz="1200" b="1" i="0" u="none" strike="noStrike">
                          <a:solidFill>
                            <a:srgbClr val="FFFFFF"/>
                          </a:solidFill>
                          <a:effectLst/>
                          <a:latin typeface="Calibri"/>
                        </a:rPr>
                        <a:t>) </a:t>
                      </a:r>
                      <a:r>
                        <a:rPr lang="en-US" sz="1100" b="1" i="0" u="none" strike="noStrike">
                          <a:solidFill>
                            <a:srgbClr val="FFFF00"/>
                          </a:solidFill>
                          <a:effectLst/>
                          <a:latin typeface="Calibri"/>
                        </a:rPr>
                        <a:t>QUIET WORK</a:t>
                      </a:r>
                      <a:endParaRPr lang="en-US" sz="1200" b="1" i="0" u="none" strike="noStrike">
                        <a:solidFill>
                          <a:srgbClr val="FFFFFF"/>
                        </a:solidFill>
                        <a:effectLst/>
                        <a:latin typeface="Calibri"/>
                      </a:endParaRPr>
                    </a:p>
                  </a:txBody>
                  <a:tcPr marL="8121" marR="8121" marT="8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l" fontAlgn="b"/>
                      <a:r>
                        <a:rPr lang="en-US" sz="1200" b="0" i="0" u="none" strike="noStrike">
                          <a:solidFill>
                            <a:srgbClr val="000000"/>
                          </a:solidFill>
                          <a:effectLst/>
                          <a:latin typeface="Calibri"/>
                        </a:rPr>
                        <a:t>Ceiling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Framing</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Ceiling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172528">
                <a:tc vMerge="1">
                  <a:txBody>
                    <a:bodyPr/>
                    <a:lstStyle/>
                    <a:p>
                      <a:endParaRPr lang="en-US"/>
                    </a:p>
                  </a:txBody>
                  <a:tcPr/>
                </a:tc>
                <a:tc>
                  <a:txBody>
                    <a:bodyPr/>
                    <a:lstStyle/>
                    <a:p>
                      <a:pPr algn="l" fontAlgn="b"/>
                      <a:r>
                        <a:rPr lang="en-US" sz="1200" b="0" i="0" u="none" strike="noStrike">
                          <a:solidFill>
                            <a:srgbClr val="000000"/>
                          </a:solidFill>
                          <a:effectLst/>
                          <a:latin typeface="Calibri"/>
                        </a:rPr>
                        <a:t>Loose equipment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Drywall</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Flooring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172528">
                <a:tc vMerge="1">
                  <a:txBody>
                    <a:bodyPr/>
                    <a:lstStyle/>
                    <a:p>
                      <a:endParaRPr lang="en-US"/>
                    </a:p>
                  </a:txBody>
                  <a:tcPr/>
                </a:tc>
                <a:tc>
                  <a:txBody>
                    <a:bodyPr/>
                    <a:lstStyle/>
                    <a:p>
                      <a:pPr algn="l" fontAlgn="b"/>
                      <a:r>
                        <a:rPr lang="en-US" sz="1200" b="0" i="0" u="none" strike="noStrike">
                          <a:solidFill>
                            <a:srgbClr val="000000"/>
                          </a:solidFill>
                          <a:effectLst/>
                          <a:latin typeface="Calibri"/>
                        </a:rPr>
                        <a:t>Loose furniture and fixture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Masonry</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Painting</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172528">
                <a:tc vMerge="1">
                  <a:txBody>
                    <a:bodyPr/>
                    <a:lstStyle/>
                    <a:p>
                      <a:endParaRPr lang="en-US"/>
                    </a:p>
                  </a:txBody>
                  <a:tcPr/>
                </a:tc>
                <a:tc>
                  <a:txBody>
                    <a:bodyPr/>
                    <a:lstStyle/>
                    <a:p>
                      <a:pPr algn="l" fontAlgn="b"/>
                      <a:r>
                        <a:rPr lang="en-US" sz="1200" b="0" i="0" u="none" strike="noStrike">
                          <a:solidFill>
                            <a:srgbClr val="000000"/>
                          </a:solidFill>
                          <a:effectLst/>
                          <a:latin typeface="Calibri"/>
                        </a:rPr>
                        <a:t>Drywall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Pipe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Finish Carpentry &amp; Millwork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172528">
                <a:tc vMerge="1">
                  <a:txBody>
                    <a:bodyPr/>
                    <a:lstStyle/>
                    <a:p>
                      <a:endParaRPr lang="en-US"/>
                    </a:p>
                  </a:txBody>
                  <a:tcPr/>
                </a:tc>
                <a:tc>
                  <a:txBody>
                    <a:bodyPr/>
                    <a:lstStyle/>
                    <a:p>
                      <a:pPr algn="l" fontAlgn="b"/>
                      <a:r>
                        <a:rPr lang="en-US" sz="1200" b="0" i="0" u="none" strike="noStrike">
                          <a:solidFill>
                            <a:srgbClr val="000000"/>
                          </a:solidFill>
                          <a:effectLst/>
                          <a:latin typeface="Calibri"/>
                        </a:rPr>
                        <a:t> </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Duct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Fixture/Device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181155">
                <a:tc vMerge="1">
                  <a:txBody>
                    <a:bodyPr/>
                    <a:lstStyle/>
                    <a:p>
                      <a:endParaRPr lang="en-US"/>
                    </a:p>
                  </a:txBody>
                  <a:tcPr/>
                </a:tc>
                <a:tc>
                  <a:txBody>
                    <a:bodyPr/>
                    <a:lstStyle/>
                    <a:p>
                      <a:pPr algn="l" fontAlgn="b"/>
                      <a:r>
                        <a:rPr lang="en-US" sz="1200" b="0" i="0" u="none" strike="noStrike">
                          <a:solidFill>
                            <a:srgbClr val="000000"/>
                          </a:solidFill>
                          <a:effectLst/>
                          <a:latin typeface="Calibri"/>
                        </a:rPr>
                        <a:t> </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Wire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07034">
                <a:tc>
                  <a:txBody>
                    <a:bodyPr/>
                    <a:lstStyle/>
                    <a:p>
                      <a:pPr algn="l" fontAlgn="b"/>
                      <a:endParaRPr lang="en-US" sz="1200" b="0" i="0" u="none" strike="noStrike">
                        <a:solidFill>
                          <a:srgbClr val="000000"/>
                        </a:solidFill>
                        <a:effectLst/>
                        <a:latin typeface="Calibri"/>
                      </a:endParaRPr>
                    </a:p>
                  </a:txBody>
                  <a:tcPr marL="8121" marR="8121" marT="812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ctr" fontAlgn="ctr"/>
                      <a:r>
                        <a:rPr lang="en-US" sz="1200" b="1" i="0" u="none" strike="noStrike">
                          <a:solidFill>
                            <a:srgbClr val="FFFF00"/>
                          </a:solidFill>
                          <a:effectLst/>
                          <a:latin typeface="Calibri"/>
                        </a:rPr>
                        <a:t>QUIET WORK - QUIET WORK - QUIET WORK - QUIET WORK - QUIET WORK - QUIET WORK - QUIET WORK</a:t>
                      </a:r>
                    </a:p>
                  </a:txBody>
                  <a:tcPr marL="8121" marR="8121" marT="8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181155">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ctr" fontAlgn="b"/>
                      <a:endParaRPr lang="en-US" sz="1200" b="1" i="0" u="none" strike="noStrike">
                        <a:solidFill>
                          <a:srgbClr val="FFFF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200" b="1"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200" b="1"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1"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181155">
                <a:tc>
                  <a:txBody>
                    <a:bodyPr/>
                    <a:lstStyle/>
                    <a:p>
                      <a:pPr algn="l" fontAlgn="b"/>
                      <a:endParaRPr lang="en-US" sz="1200" b="0" i="0" u="none" strike="noStrike">
                        <a:solidFill>
                          <a:srgbClr val="000000"/>
                        </a:solidFill>
                        <a:effectLst/>
                        <a:latin typeface="Calibri"/>
                      </a:endParaRPr>
                    </a:p>
                  </a:txBody>
                  <a:tcPr marL="8121" marR="8121" marT="812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FFFF"/>
                          </a:solidFill>
                          <a:effectLst/>
                          <a:latin typeface="Calibri"/>
                        </a:rPr>
                        <a:t>Interior Demolition</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b"/>
                      <a:r>
                        <a:rPr lang="en-US" sz="1200" b="1" i="0" u="none" strike="noStrike">
                          <a:solidFill>
                            <a:srgbClr val="FFFFFF"/>
                          </a:solidFill>
                          <a:effectLst/>
                          <a:latin typeface="Calibri"/>
                        </a:rPr>
                        <a:t>Interior Construction</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172528">
                <a:tc rowSpan="6">
                  <a:txBody>
                    <a:bodyPr/>
                    <a:lstStyle/>
                    <a:p>
                      <a:pPr algn="ctr" fontAlgn="ctr"/>
                      <a:r>
                        <a:rPr lang="en-US" sz="1200" b="1" i="0" u="none" strike="noStrike">
                          <a:solidFill>
                            <a:srgbClr val="FFFFFF"/>
                          </a:solidFill>
                          <a:effectLst/>
                          <a:latin typeface="Calibri"/>
                        </a:rPr>
                        <a:t>7am-7pm (</a:t>
                      </a:r>
                      <a:r>
                        <a:rPr lang="en-US" sz="1200" b="1" i="0" u="none" strike="noStrike">
                          <a:solidFill>
                            <a:srgbClr val="00B0F0"/>
                          </a:solidFill>
                          <a:effectLst/>
                          <a:latin typeface="Calibri"/>
                        </a:rPr>
                        <a:t>Sat ONLY</a:t>
                      </a:r>
                      <a:r>
                        <a:rPr lang="en-US" sz="1200" b="1" i="0" u="none" strike="noStrike">
                          <a:solidFill>
                            <a:srgbClr val="FFFFFF"/>
                          </a:solidFill>
                          <a:effectLst/>
                          <a:latin typeface="Calibri"/>
                        </a:rPr>
                        <a:t>)</a:t>
                      </a:r>
                    </a:p>
                  </a:txBody>
                  <a:tcPr marL="8121" marR="8121" marT="8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l" fontAlgn="b"/>
                      <a:r>
                        <a:rPr lang="en-US" sz="1200" b="0" i="0" u="none" strike="noStrike">
                          <a:solidFill>
                            <a:srgbClr val="000000"/>
                          </a:solidFill>
                          <a:effectLst/>
                          <a:latin typeface="Calibri"/>
                        </a:rPr>
                        <a:t>Chipping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Chipping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172528">
                <a:tc vMerge="1">
                  <a:txBody>
                    <a:bodyPr/>
                    <a:lstStyle/>
                    <a:p>
                      <a:endParaRPr lang="en-US"/>
                    </a:p>
                  </a:txBody>
                  <a:tcPr/>
                </a:tc>
                <a:tc>
                  <a:txBody>
                    <a:bodyPr/>
                    <a:lstStyle/>
                    <a:p>
                      <a:pPr algn="l" fontAlgn="b"/>
                      <a:r>
                        <a:rPr lang="en-US" sz="1200" b="0" i="0" u="none" strike="noStrike">
                          <a:solidFill>
                            <a:srgbClr val="000000"/>
                          </a:solidFill>
                          <a:effectLst/>
                          <a:latin typeface="Calibri"/>
                        </a:rPr>
                        <a:t>Drilling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Drilling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172528">
                <a:tc vMerge="1">
                  <a:txBody>
                    <a:bodyPr/>
                    <a:lstStyle/>
                    <a:p>
                      <a:endParaRPr lang="en-US"/>
                    </a:p>
                  </a:txBody>
                  <a:tcPr/>
                </a:tc>
                <a:tc>
                  <a:txBody>
                    <a:bodyPr/>
                    <a:lstStyle/>
                    <a:p>
                      <a:pPr algn="l" fontAlgn="b"/>
                      <a:r>
                        <a:rPr lang="en-US" sz="1200" b="0" i="0" u="none" strike="noStrike">
                          <a:solidFill>
                            <a:srgbClr val="000000"/>
                          </a:solidFill>
                          <a:effectLst/>
                          <a:latin typeface="Calibri"/>
                        </a:rPr>
                        <a:t>Grinding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Grinding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172528">
                <a:tc vMerge="1">
                  <a:txBody>
                    <a:bodyPr/>
                    <a:lstStyle/>
                    <a:p>
                      <a:endParaRPr lang="en-US"/>
                    </a:p>
                  </a:txBody>
                  <a:tcPr/>
                </a:tc>
                <a:tc>
                  <a:txBody>
                    <a:bodyPr/>
                    <a:lstStyle/>
                    <a:p>
                      <a:pPr algn="l" fontAlgn="b"/>
                      <a:r>
                        <a:rPr lang="en-US" sz="1200" b="0" i="0" u="none" strike="noStrike">
                          <a:solidFill>
                            <a:srgbClr val="000000"/>
                          </a:solidFill>
                          <a:effectLst/>
                          <a:latin typeface="Calibri"/>
                        </a:rPr>
                        <a:t>Cutting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Cutting</a:t>
                      </a:r>
                    </a:p>
                  </a:txBody>
                  <a:tcPr marL="8121" marR="8121" marT="81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172528">
                <a:tc vMerge="1">
                  <a:txBody>
                    <a:bodyPr/>
                    <a:lstStyle/>
                    <a:p>
                      <a:endParaRPr lang="en-US"/>
                    </a:p>
                  </a:txBody>
                  <a:tcPr/>
                </a:tc>
                <a:tc>
                  <a:txBody>
                    <a:bodyPr/>
                    <a:lstStyle/>
                    <a:p>
                      <a:pPr algn="l" fontAlgn="b"/>
                      <a:r>
                        <a:rPr lang="en-US" sz="1200" b="0" i="0" u="none" strike="noStrike">
                          <a:solidFill>
                            <a:srgbClr val="000000"/>
                          </a:solidFill>
                          <a:effectLst/>
                          <a:latin typeface="Calibri"/>
                        </a:rPr>
                        <a:t> </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181155">
                <a:tc vMerge="1">
                  <a:txBody>
                    <a:bodyPr/>
                    <a:lstStyle/>
                    <a:p>
                      <a:endParaRPr lang="en-US"/>
                    </a:p>
                  </a:txBody>
                  <a:tcPr/>
                </a:tc>
                <a:tc>
                  <a:txBody>
                    <a:bodyPr/>
                    <a:lstStyle/>
                    <a:p>
                      <a:pPr algn="l" fontAlgn="b"/>
                      <a:r>
                        <a:rPr lang="en-US" sz="1200" b="0" i="0" u="none" strike="noStrike">
                          <a:solidFill>
                            <a:srgbClr val="000000"/>
                          </a:solidFill>
                          <a:effectLst/>
                          <a:latin typeface="Calibri"/>
                        </a:rPr>
                        <a:t> </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8121" marR="8121" marT="8121" marB="0" anchor="b">
                    <a:lnL>
                      <a:noFill/>
                    </a:lnL>
                    <a:lnR>
                      <a:noFill/>
                    </a:lnR>
                    <a:lnT>
                      <a:noFill/>
                    </a:lnT>
                    <a:lnB>
                      <a:noFill/>
                    </a:lnB>
                  </a:tcPr>
                </a:tc>
              </a:tr>
              <a:tr h="181155">
                <a:tc>
                  <a:txBody>
                    <a:bodyPr/>
                    <a:lstStyle/>
                    <a:p>
                      <a:pPr algn="l" fontAlgn="b"/>
                      <a:endParaRPr lang="en-US" sz="900" b="0"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8121" marR="8121" marT="8121" marB="0" anchor="b">
                    <a:lnL>
                      <a:noFill/>
                    </a:lnL>
                    <a:lnR>
                      <a:noFill/>
                    </a:lnR>
                    <a:lnT>
                      <a:noFill/>
                    </a:lnT>
                    <a:lnB>
                      <a:noFill/>
                    </a:lnB>
                  </a:tcPr>
                </a:tc>
              </a:tr>
            </a:tbl>
          </a:graphicData>
        </a:graphic>
      </p:graphicFrame>
    </p:spTree>
    <p:extLst>
      <p:ext uri="{BB962C8B-B14F-4D97-AF65-F5344CB8AC3E}">
        <p14:creationId xmlns:p14="http://schemas.microsoft.com/office/powerpoint/2010/main" val="3001397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type="body" idx="1"/>
          </p:nvPr>
        </p:nvSpPr>
        <p:spPr>
          <a:xfrm>
            <a:off x="308429" y="1562100"/>
            <a:ext cx="8382000" cy="381000"/>
          </a:xfrm>
        </p:spPr>
        <p:txBody>
          <a:bodyPr/>
          <a:lstStyle/>
          <a:p>
            <a:r>
              <a:rPr lang="en-US" altLang="en-US" dirty="0" smtClean="0">
                <a:ea typeface="Geneva" pitchFamily="-110" charset="-128"/>
              </a:rPr>
              <a:t>Construction Hours Breakdown (Sundays)</a:t>
            </a:r>
          </a:p>
        </p:txBody>
      </p:sp>
      <p:graphicFrame>
        <p:nvGraphicFramePr>
          <p:cNvPr id="2" name="Table 1"/>
          <p:cNvGraphicFramePr>
            <a:graphicFrameLocks noGrp="1"/>
          </p:cNvGraphicFramePr>
          <p:nvPr>
            <p:extLst>
              <p:ext uri="{D42A27DB-BD31-4B8C-83A1-F6EECF244321}">
                <p14:modId xmlns:p14="http://schemas.microsoft.com/office/powerpoint/2010/main" val="334925730"/>
              </p:ext>
            </p:extLst>
          </p:nvPr>
        </p:nvGraphicFramePr>
        <p:xfrm>
          <a:off x="308429" y="2362196"/>
          <a:ext cx="9220198" cy="2523981"/>
        </p:xfrm>
        <a:graphic>
          <a:graphicData uri="http://schemas.openxmlformats.org/drawingml/2006/table">
            <a:tbl>
              <a:tblPr/>
              <a:tblGrid>
                <a:gridCol w="910771"/>
                <a:gridCol w="2304166"/>
                <a:gridCol w="1565007"/>
                <a:gridCol w="2353578"/>
                <a:gridCol w="1092449"/>
                <a:gridCol w="994227"/>
              </a:tblGrid>
              <a:tr h="228838">
                <a:tc>
                  <a:txBody>
                    <a:bodyPr/>
                    <a:lstStyle/>
                    <a:p>
                      <a:pPr algn="l" fontAlgn="b"/>
                      <a:endParaRPr lang="en-US" sz="1200" b="0" i="0" u="none" strike="noStrike" dirty="0">
                        <a:solidFill>
                          <a:srgbClr val="000000"/>
                        </a:solidFill>
                        <a:effectLst/>
                        <a:latin typeface="Calibri"/>
                      </a:endParaRPr>
                    </a:p>
                  </a:txBody>
                  <a:tcPr marL="8121" marR="8121" marT="8121"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r>
              <a:tr h="228838">
                <a:tc>
                  <a:txBody>
                    <a:bodyPr/>
                    <a:lstStyle/>
                    <a:p>
                      <a:pPr algn="l" fontAlgn="b"/>
                      <a:endParaRPr lang="en-US" sz="1200" b="0" i="0" u="none" strike="noStrike">
                        <a:solidFill>
                          <a:srgbClr val="000000"/>
                        </a:solidFill>
                        <a:effectLst/>
                        <a:latin typeface="Calibri"/>
                      </a:endParaRPr>
                    </a:p>
                  </a:txBody>
                  <a:tcPr marL="8121" marR="8121" marT="812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FFFF"/>
                          </a:solidFill>
                          <a:effectLst/>
                          <a:latin typeface="Calibri"/>
                        </a:rPr>
                        <a:t>Interior Light Demolition</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b"/>
                      <a:r>
                        <a:rPr lang="en-US" sz="1200" b="1" i="0" u="none" strike="noStrike">
                          <a:solidFill>
                            <a:srgbClr val="FFFFFF"/>
                          </a:solidFill>
                          <a:effectLst/>
                          <a:latin typeface="Calibri"/>
                        </a:rPr>
                        <a:t>Interior Light Construction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b"/>
                      <a:r>
                        <a:rPr lang="en-US" sz="1200" b="1" i="0" u="none" strike="noStrike" dirty="0">
                          <a:solidFill>
                            <a:srgbClr val="FFFFFF"/>
                          </a:solidFill>
                          <a:effectLst/>
                          <a:latin typeface="Calibri"/>
                        </a:rPr>
                        <a:t>Interior Finishes</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b"/>
                      <a:r>
                        <a:rPr lang="en-US" sz="1200" b="1" i="0" u="none" strike="noStrike">
                          <a:solidFill>
                            <a:srgbClr val="FFFFFF"/>
                          </a:solidFill>
                          <a:effectLst/>
                          <a:latin typeface="Calibri"/>
                        </a:rPr>
                        <a:t>Interior Interim Clean-Up</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17941">
                <a:tc rowSpan="6">
                  <a:txBody>
                    <a:bodyPr/>
                    <a:lstStyle/>
                    <a:p>
                      <a:pPr algn="ctr" fontAlgn="ctr"/>
                      <a:r>
                        <a:rPr lang="en-US" sz="1200" b="1" i="0" u="none" strike="noStrike">
                          <a:solidFill>
                            <a:srgbClr val="FFFFFF"/>
                          </a:solidFill>
                          <a:effectLst/>
                          <a:latin typeface="Calibri"/>
                        </a:rPr>
                        <a:t>8am-4pm (</a:t>
                      </a:r>
                      <a:r>
                        <a:rPr lang="en-US" sz="1200" b="1" i="0" u="none" strike="noStrike">
                          <a:solidFill>
                            <a:srgbClr val="00B0F0"/>
                          </a:solidFill>
                          <a:effectLst/>
                          <a:latin typeface="Calibri"/>
                        </a:rPr>
                        <a:t>Sun ONLY</a:t>
                      </a:r>
                      <a:r>
                        <a:rPr lang="en-US" sz="1200" b="1" i="0" u="none" strike="noStrike">
                          <a:solidFill>
                            <a:srgbClr val="FFFFFF"/>
                          </a:solidFill>
                          <a:effectLst/>
                          <a:latin typeface="Calibri"/>
                        </a:rPr>
                        <a:t>) </a:t>
                      </a:r>
                      <a:r>
                        <a:rPr lang="en-US" sz="1200" b="1" i="0" u="none" strike="noStrike">
                          <a:solidFill>
                            <a:srgbClr val="FFFF00"/>
                          </a:solidFill>
                          <a:effectLst/>
                          <a:latin typeface="Calibri"/>
                        </a:rPr>
                        <a:t>QUIET WORK</a:t>
                      </a:r>
                      <a:endParaRPr lang="en-US" sz="1200" b="1" i="0" u="none" strike="noStrike">
                        <a:solidFill>
                          <a:srgbClr val="FFFFFF"/>
                        </a:solidFill>
                        <a:effectLst/>
                        <a:latin typeface="Calibri"/>
                      </a:endParaRPr>
                    </a:p>
                  </a:txBody>
                  <a:tcPr marL="8121" marR="8121" marT="8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l" fontAlgn="b"/>
                      <a:r>
                        <a:rPr lang="en-US" sz="1200" b="0" i="0" u="none" strike="noStrike">
                          <a:solidFill>
                            <a:srgbClr val="000000"/>
                          </a:solidFill>
                          <a:effectLst/>
                          <a:latin typeface="Calibri"/>
                        </a:rPr>
                        <a:t>Ceiling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Framing</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Ceiling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17941">
                <a:tc vMerge="1">
                  <a:txBody>
                    <a:bodyPr/>
                    <a:lstStyle/>
                    <a:p>
                      <a:endParaRPr lang="en-US"/>
                    </a:p>
                  </a:txBody>
                  <a:tcPr/>
                </a:tc>
                <a:tc>
                  <a:txBody>
                    <a:bodyPr/>
                    <a:lstStyle/>
                    <a:p>
                      <a:pPr algn="l" fontAlgn="b"/>
                      <a:r>
                        <a:rPr lang="en-US" sz="1200" b="0" i="0" u="none" strike="noStrike">
                          <a:solidFill>
                            <a:srgbClr val="000000"/>
                          </a:solidFill>
                          <a:effectLst/>
                          <a:latin typeface="Calibri"/>
                        </a:rPr>
                        <a:t>Loose equipment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Drywall</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Flooring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17941">
                <a:tc vMerge="1">
                  <a:txBody>
                    <a:bodyPr/>
                    <a:lstStyle/>
                    <a:p>
                      <a:endParaRPr lang="en-US"/>
                    </a:p>
                  </a:txBody>
                  <a:tcPr/>
                </a:tc>
                <a:tc>
                  <a:txBody>
                    <a:bodyPr/>
                    <a:lstStyle/>
                    <a:p>
                      <a:pPr algn="l" fontAlgn="b"/>
                      <a:r>
                        <a:rPr lang="en-US" sz="1200" b="0" i="0" u="none" strike="noStrike">
                          <a:solidFill>
                            <a:srgbClr val="000000"/>
                          </a:solidFill>
                          <a:effectLst/>
                          <a:latin typeface="Calibri"/>
                        </a:rPr>
                        <a:t>Loose furniture and fixture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Masonry</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Painting</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17941">
                <a:tc vMerge="1">
                  <a:txBody>
                    <a:bodyPr/>
                    <a:lstStyle/>
                    <a:p>
                      <a:endParaRPr lang="en-US"/>
                    </a:p>
                  </a:txBody>
                  <a:tcPr/>
                </a:tc>
                <a:tc>
                  <a:txBody>
                    <a:bodyPr/>
                    <a:lstStyle/>
                    <a:p>
                      <a:pPr algn="l" fontAlgn="b"/>
                      <a:r>
                        <a:rPr lang="en-US" sz="1200" b="0" i="0" u="none" strike="noStrike">
                          <a:solidFill>
                            <a:srgbClr val="000000"/>
                          </a:solidFill>
                          <a:effectLst/>
                          <a:latin typeface="Calibri"/>
                        </a:rPr>
                        <a:t>Drywall removal</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Pipe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Finish Carpentry &amp; Millwork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17941">
                <a:tc vMerge="1">
                  <a:txBody>
                    <a:bodyPr/>
                    <a:lstStyle/>
                    <a:p>
                      <a:endParaRPr lang="en-US"/>
                    </a:p>
                  </a:txBody>
                  <a:tcPr/>
                </a:tc>
                <a:tc>
                  <a:txBody>
                    <a:bodyPr/>
                    <a:lstStyle/>
                    <a:p>
                      <a:pPr algn="l" fontAlgn="b"/>
                      <a:r>
                        <a:rPr lang="en-US" sz="1200" b="0" i="0" u="none" strike="noStrike">
                          <a:solidFill>
                            <a:srgbClr val="000000"/>
                          </a:solidFill>
                          <a:effectLst/>
                          <a:latin typeface="Calibri"/>
                        </a:rPr>
                        <a:t> </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Duct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Fixture/Device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28838">
                <a:tc vMerge="1">
                  <a:txBody>
                    <a:bodyPr/>
                    <a:lstStyle/>
                    <a:p>
                      <a:endParaRPr lang="en-US"/>
                    </a:p>
                  </a:txBody>
                  <a:tcPr/>
                </a:tc>
                <a:tc>
                  <a:txBody>
                    <a:bodyPr/>
                    <a:lstStyle/>
                    <a:p>
                      <a:pPr algn="l" fontAlgn="b"/>
                      <a:r>
                        <a:rPr lang="en-US" sz="1200" b="0" i="0" u="none" strike="noStrike">
                          <a:solidFill>
                            <a:srgbClr val="000000"/>
                          </a:solidFill>
                          <a:effectLst/>
                          <a:latin typeface="Calibri"/>
                        </a:rPr>
                        <a:t> </a:t>
                      </a:r>
                    </a:p>
                  </a:txBody>
                  <a:tcPr marL="8121" marR="8121" marT="8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Wire Installation</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 </a:t>
                      </a:r>
                    </a:p>
                  </a:txBody>
                  <a:tcPr marL="8121" marR="8121" marT="81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28838">
                <a:tc>
                  <a:txBody>
                    <a:bodyPr/>
                    <a:lstStyle/>
                    <a:p>
                      <a:pPr algn="l" fontAlgn="b"/>
                      <a:endParaRPr lang="en-US" sz="1200" b="0" i="0" u="none" strike="noStrike">
                        <a:solidFill>
                          <a:srgbClr val="000000"/>
                        </a:solidFill>
                        <a:effectLst/>
                        <a:latin typeface="Calibri"/>
                      </a:endParaRPr>
                    </a:p>
                  </a:txBody>
                  <a:tcPr marL="8121" marR="8121" marT="812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ctr" fontAlgn="ctr"/>
                      <a:r>
                        <a:rPr lang="en-US" sz="1200" b="1" i="0" u="none" strike="noStrike">
                          <a:solidFill>
                            <a:srgbClr val="FFFF00"/>
                          </a:solidFill>
                          <a:effectLst/>
                          <a:latin typeface="Calibri"/>
                        </a:rPr>
                        <a:t>QUIET WORK - QUIET WORK - QUIET WORK - QUIET WORK - QUIET WORK - QUIET WORK - QUIET WORK</a:t>
                      </a:r>
                    </a:p>
                  </a:txBody>
                  <a:tcPr marL="8121" marR="8121" marT="8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a:endParaRPr>
                    </a:p>
                  </a:txBody>
                  <a:tcPr marL="8121" marR="8121" marT="8121" marB="0" anchor="b">
                    <a:lnL w="12700" cap="flat" cmpd="sng" algn="ctr">
                      <a:solidFill>
                        <a:srgbClr val="000000"/>
                      </a:solidFill>
                      <a:prstDash val="solid"/>
                      <a:round/>
                      <a:headEnd type="none" w="med" len="med"/>
                      <a:tailEnd type="none" w="med" len="med"/>
                    </a:lnL>
                    <a:lnR>
                      <a:noFill/>
                    </a:lnR>
                    <a:lnT>
                      <a:noFill/>
                    </a:lnT>
                    <a:lnB>
                      <a:noFill/>
                    </a:lnB>
                  </a:tcPr>
                </a:tc>
              </a:tr>
              <a:tr h="217941">
                <a:tc>
                  <a:txBody>
                    <a:bodyPr/>
                    <a:lstStyle/>
                    <a:p>
                      <a:pPr algn="l" fontAlgn="b"/>
                      <a:endParaRPr lang="en-US" sz="1200" b="0" i="0" u="none" strike="noStrike">
                        <a:solidFill>
                          <a:srgbClr val="000000"/>
                        </a:solidFill>
                        <a:effectLst/>
                        <a:latin typeface="Calibri"/>
                      </a:endParaRPr>
                    </a:p>
                  </a:txBody>
                  <a:tcPr marL="8121" marR="8121" marT="8121" marB="0" anchor="b">
                    <a:lnL>
                      <a:noFill/>
                    </a:lnL>
                    <a:lnR>
                      <a:noFill/>
                    </a:lnR>
                    <a:lnT>
                      <a:noFill/>
                    </a:lnT>
                    <a:lnB>
                      <a:noFill/>
                    </a:lnB>
                  </a:tcPr>
                </a:tc>
                <a:tc>
                  <a:txBody>
                    <a:bodyPr/>
                    <a:lstStyle/>
                    <a:p>
                      <a:pPr algn="ctr" fontAlgn="b"/>
                      <a:endParaRPr lang="en-US" sz="1200" b="1" i="0" u="none" strike="noStrike">
                        <a:solidFill>
                          <a:srgbClr val="FFFF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1"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1"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1" i="0" u="none" strike="noStrike">
                        <a:solidFill>
                          <a:srgbClr val="000000"/>
                        </a:solidFill>
                        <a:effectLst/>
                        <a:latin typeface="Calibri"/>
                      </a:endParaRPr>
                    </a:p>
                  </a:txBody>
                  <a:tcPr marL="8121" marR="8121" marT="81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Calibri"/>
                      </a:endParaRPr>
                    </a:p>
                  </a:txBody>
                  <a:tcPr marL="8121" marR="8121" marT="8121" marB="0" anchor="b">
                    <a:lnL>
                      <a:noFill/>
                    </a:lnL>
                    <a:lnR>
                      <a:noFill/>
                    </a:lnR>
                    <a:lnT>
                      <a:noFill/>
                    </a:lnT>
                    <a:lnB>
                      <a:noFill/>
                    </a:lnB>
                  </a:tcPr>
                </a:tc>
              </a:tr>
            </a:tbl>
          </a:graphicData>
        </a:graphic>
      </p:graphicFrame>
    </p:spTree>
    <p:extLst>
      <p:ext uri="{BB962C8B-B14F-4D97-AF65-F5344CB8AC3E}">
        <p14:creationId xmlns:p14="http://schemas.microsoft.com/office/powerpoint/2010/main" val="747944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381000" y="1981200"/>
            <a:ext cx="7620000" cy="4114800"/>
          </a:xfrm>
        </p:spPr>
        <p:txBody>
          <a:bodyPr>
            <a:normAutofit fontScale="90000"/>
          </a:bodyPr>
          <a:lstStyle/>
          <a:p>
            <a:pPr algn="ctr"/>
            <a:r>
              <a:rPr lang="en-US" altLang="en-US" sz="6600" dirty="0" smtClean="0">
                <a:ea typeface="Geneva" pitchFamily="-110" charset="-128"/>
              </a:rPr>
              <a:t>We Appreciate Your Support</a:t>
            </a:r>
            <a:r>
              <a:rPr lang="en-US" altLang="en-US" sz="3100" dirty="0" smtClean="0">
                <a:ea typeface="Geneva" pitchFamily="-110" charset="-128"/>
              </a:rPr>
              <a:t/>
            </a:r>
            <a:br>
              <a:rPr lang="en-US" altLang="en-US" sz="3100" dirty="0" smtClean="0">
                <a:ea typeface="Geneva" pitchFamily="-110" charset="-128"/>
              </a:rPr>
            </a:br>
            <a:r>
              <a:rPr lang="en-US" altLang="en-US" sz="3100" dirty="0" smtClean="0">
                <a:ea typeface="Geneva" pitchFamily="-110" charset="-128"/>
              </a:rPr>
              <a:t/>
            </a:r>
            <a:br>
              <a:rPr lang="en-US" altLang="en-US" sz="3100" dirty="0" smtClean="0">
                <a:ea typeface="Geneva" pitchFamily="-110" charset="-128"/>
              </a:rPr>
            </a:br>
            <a:r>
              <a:rPr lang="en-US" altLang="en-US" sz="3100" dirty="0" smtClean="0">
                <a:ea typeface="Geneva" pitchFamily="-110" charset="-128"/>
              </a:rPr>
              <a:t>DCPS Contact: toussaint.webster@dc.gov</a:t>
            </a:r>
            <a:br>
              <a:rPr lang="en-US" altLang="en-US" sz="3100" dirty="0" smtClean="0">
                <a:ea typeface="Geneva" pitchFamily="-110" charset="-128"/>
              </a:rPr>
            </a:br>
            <a:r>
              <a:rPr lang="en-US" altLang="en-US" dirty="0" smtClean="0">
                <a:ea typeface="Geneva" pitchFamily="-110" charset="-128"/>
              </a:rPr>
              <a:t/>
            </a:r>
            <a:br>
              <a:rPr lang="en-US" altLang="en-US" dirty="0" smtClean="0">
                <a:ea typeface="Geneva" pitchFamily="-110" charset="-128"/>
              </a:rPr>
            </a:br>
            <a:endParaRPr lang="en-US" altLang="en-US" dirty="0" smtClean="0">
              <a:ea typeface="Geneva" pitchFamily="-11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0"/>
            <a:ext cx="8382000" cy="3880184"/>
          </a:xfrm>
        </p:spPr>
        <p:txBody>
          <a:bodyPr>
            <a:normAutofit/>
          </a:bodyPr>
          <a:lstStyle/>
          <a:p>
            <a:pPr>
              <a:lnSpc>
                <a:spcPct val="150000"/>
              </a:lnSpc>
              <a:defRPr/>
            </a:pPr>
            <a:r>
              <a:rPr lang="en-US" sz="2400" dirty="0" smtClean="0">
                <a:solidFill>
                  <a:schemeClr val="tx1"/>
                </a:solidFill>
              </a:rPr>
              <a:t>Project </a:t>
            </a:r>
            <a:r>
              <a:rPr lang="en-US" sz="2400" dirty="0" smtClean="0">
                <a:solidFill>
                  <a:schemeClr val="tx1"/>
                </a:solidFill>
              </a:rPr>
              <a:t>Overview</a:t>
            </a:r>
            <a:r>
              <a:rPr lang="en-US" sz="2400" dirty="0" smtClean="0">
                <a:solidFill>
                  <a:schemeClr val="tx1"/>
                </a:solidFill>
              </a:rPr>
              <a:t/>
            </a:r>
            <a:br>
              <a:rPr lang="en-US" sz="2400" dirty="0" smtClean="0">
                <a:solidFill>
                  <a:schemeClr val="tx1"/>
                </a:solidFill>
              </a:rPr>
            </a:br>
            <a:r>
              <a:rPr lang="en-US" sz="2400" dirty="0" smtClean="0">
                <a:solidFill>
                  <a:schemeClr val="tx1"/>
                </a:solidFill>
              </a:rPr>
              <a:t>Ward </a:t>
            </a:r>
            <a:r>
              <a:rPr lang="en-US" sz="2400" dirty="0">
                <a:solidFill>
                  <a:schemeClr val="tx1"/>
                </a:solidFill>
              </a:rPr>
              <a:t>7/</a:t>
            </a:r>
            <a:r>
              <a:rPr lang="en-US" sz="2400" dirty="0" err="1">
                <a:solidFill>
                  <a:schemeClr val="tx1"/>
                </a:solidFill>
              </a:rPr>
              <a:t>Deanwood</a:t>
            </a:r>
            <a:r>
              <a:rPr lang="en-US" sz="2400" dirty="0">
                <a:solidFill>
                  <a:schemeClr val="tx1"/>
                </a:solidFill>
              </a:rPr>
              <a:t> Business and Workforce </a:t>
            </a:r>
            <a:r>
              <a:rPr lang="en-US" sz="2400" dirty="0" smtClean="0">
                <a:solidFill>
                  <a:schemeClr val="tx1"/>
                </a:solidFill>
              </a:rPr>
              <a:t>Participation Updates</a:t>
            </a:r>
            <a:br>
              <a:rPr lang="en-US" sz="2400" dirty="0" smtClean="0">
                <a:solidFill>
                  <a:schemeClr val="tx1"/>
                </a:solidFill>
              </a:rPr>
            </a:br>
            <a:r>
              <a:rPr lang="en-US" sz="2400" dirty="0" smtClean="0">
                <a:solidFill>
                  <a:schemeClr val="tx1"/>
                </a:solidFill>
              </a:rPr>
              <a:t>Exterior Site </a:t>
            </a:r>
            <a:r>
              <a:rPr lang="en-US" sz="2400" dirty="0">
                <a:solidFill>
                  <a:schemeClr val="tx1"/>
                </a:solidFill>
              </a:rPr>
              <a:t>Improvements</a:t>
            </a:r>
            <a:br>
              <a:rPr lang="en-US" sz="2400" dirty="0">
                <a:solidFill>
                  <a:schemeClr val="tx1"/>
                </a:solidFill>
              </a:rPr>
            </a:br>
            <a:r>
              <a:rPr lang="en-US" sz="2400" dirty="0">
                <a:solidFill>
                  <a:schemeClr val="tx1"/>
                </a:solidFill>
              </a:rPr>
              <a:t>Review of Construction Schedule</a:t>
            </a:r>
            <a:r>
              <a:rPr lang="en-US" sz="2400" dirty="0" smtClean="0">
                <a:solidFill>
                  <a:schemeClr val="tx1"/>
                </a:solidFill>
              </a:rPr>
              <a:t/>
            </a:r>
            <a:br>
              <a:rPr lang="en-US" sz="2400" dirty="0" smtClean="0">
                <a:solidFill>
                  <a:schemeClr val="tx1"/>
                </a:solidFill>
              </a:rPr>
            </a:br>
            <a:r>
              <a:rPr lang="en-US" sz="2400" dirty="0" smtClean="0">
                <a:solidFill>
                  <a:schemeClr val="tx1"/>
                </a:solidFill>
              </a:rPr>
              <a:t>Afterhours Work</a:t>
            </a:r>
            <a:br>
              <a:rPr lang="en-US" sz="2400" dirty="0" smtClean="0">
                <a:solidFill>
                  <a:schemeClr val="tx1"/>
                </a:solidFill>
              </a:rPr>
            </a:br>
            <a:endParaRPr lang="en-US" sz="2400" dirty="0" smtClean="0">
              <a:ea typeface="Geneva" pitchFamily="-110" charset="-128"/>
            </a:endParaRPr>
          </a:p>
        </p:txBody>
      </p:sp>
      <p:sp>
        <p:nvSpPr>
          <p:cNvPr id="19459" name="Text Placeholder 2"/>
          <p:cNvSpPr>
            <a:spLocks noGrp="1"/>
          </p:cNvSpPr>
          <p:nvPr>
            <p:ph type="body" idx="1"/>
          </p:nvPr>
        </p:nvSpPr>
        <p:spPr>
          <a:xfrm>
            <a:off x="381000" y="1524000"/>
            <a:ext cx="8382000" cy="381000"/>
          </a:xfrm>
        </p:spPr>
        <p:txBody>
          <a:bodyPr/>
          <a:lstStyle/>
          <a:p>
            <a:r>
              <a:rPr lang="en-US" altLang="en-US" dirty="0" smtClean="0">
                <a:ea typeface="Geneva" pitchFamily="-110" charset="-128"/>
              </a:rPr>
              <a:t>Agenda</a:t>
            </a:r>
          </a:p>
        </p:txBody>
      </p:sp>
    </p:spTree>
    <p:extLst>
      <p:ext uri="{BB962C8B-B14F-4D97-AF65-F5344CB8AC3E}">
        <p14:creationId xmlns:p14="http://schemas.microsoft.com/office/powerpoint/2010/main" val="2987266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514600"/>
            <a:ext cx="9982200" cy="4343400"/>
          </a:xfrm>
        </p:spPr>
        <p:txBody>
          <a:bodyPr>
            <a:noAutofit/>
          </a:bodyPr>
          <a:lstStyle/>
          <a:p>
            <a:pPr>
              <a:lnSpc>
                <a:spcPct val="150000"/>
              </a:lnSpc>
              <a:defRPr/>
            </a:pPr>
            <a:r>
              <a:rPr lang="en-US" sz="1800" b="1" dirty="0" smtClean="0">
                <a:solidFill>
                  <a:schemeClr val="tx1"/>
                </a:solidFill>
              </a:rPr>
              <a:t>Location</a:t>
            </a:r>
            <a:r>
              <a:rPr lang="en-US" sz="1800" b="1" dirty="0">
                <a:solidFill>
                  <a:schemeClr val="tx1"/>
                </a:solidFill>
              </a:rPr>
              <a:t>:</a:t>
            </a:r>
            <a:r>
              <a:rPr lang="en-US" sz="1800" dirty="0">
                <a:solidFill>
                  <a:schemeClr val="tx1"/>
                </a:solidFill>
              </a:rPr>
              <a:t> 4800 Meade St NE, Washington, </a:t>
            </a:r>
            <a:r>
              <a:rPr lang="en-US" sz="1800" dirty="0" smtClean="0">
                <a:solidFill>
                  <a:schemeClr val="tx1"/>
                </a:solidFill>
              </a:rPr>
              <a:t>DC (Ron Brown Building)</a:t>
            </a:r>
            <a:r>
              <a:rPr lang="en-US" sz="1800" dirty="0">
                <a:solidFill>
                  <a:schemeClr val="tx1"/>
                </a:solidFill>
              </a:rPr>
              <a:t/>
            </a:r>
            <a:br>
              <a:rPr lang="en-US" sz="1800" dirty="0">
                <a:solidFill>
                  <a:schemeClr val="tx1"/>
                </a:solidFill>
              </a:rPr>
            </a:br>
            <a:r>
              <a:rPr lang="en-US" sz="1800" b="1" dirty="0">
                <a:solidFill>
                  <a:schemeClr val="tx1"/>
                </a:solidFill>
              </a:rPr>
              <a:t>Ward:</a:t>
            </a:r>
            <a:r>
              <a:rPr lang="en-US" sz="1800" dirty="0">
                <a:solidFill>
                  <a:schemeClr val="tx1"/>
                </a:solidFill>
              </a:rPr>
              <a:t> </a:t>
            </a:r>
            <a:r>
              <a:rPr lang="en-US" sz="1800" dirty="0" smtClean="0">
                <a:solidFill>
                  <a:schemeClr val="tx1"/>
                </a:solidFill>
              </a:rPr>
              <a:t>7</a:t>
            </a:r>
            <a:r>
              <a:rPr lang="en-US" sz="1800" dirty="0">
                <a:solidFill>
                  <a:schemeClr val="tx1"/>
                </a:solidFill>
              </a:rPr>
              <a:t/>
            </a:r>
            <a:br>
              <a:rPr lang="en-US" sz="1800" dirty="0">
                <a:solidFill>
                  <a:schemeClr val="tx1"/>
                </a:solidFill>
              </a:rPr>
            </a:br>
            <a:r>
              <a:rPr lang="en-US" sz="1800" b="1" dirty="0" smtClean="0">
                <a:solidFill>
                  <a:schemeClr val="tx1"/>
                </a:solidFill>
              </a:rPr>
              <a:t>DGS Project Manager:</a:t>
            </a:r>
            <a:r>
              <a:rPr lang="en-US" sz="1800" dirty="0">
                <a:solidFill>
                  <a:schemeClr val="tx1"/>
                </a:solidFill>
              </a:rPr>
              <a:t> Mia </a:t>
            </a:r>
            <a:r>
              <a:rPr lang="en-US" sz="1800" dirty="0" smtClean="0">
                <a:solidFill>
                  <a:schemeClr val="tx1"/>
                </a:solidFill>
              </a:rPr>
              <a:t>Sensabaugh</a:t>
            </a:r>
            <a:br>
              <a:rPr lang="en-US" sz="1800" dirty="0" smtClean="0">
                <a:solidFill>
                  <a:schemeClr val="tx1"/>
                </a:solidFill>
              </a:rPr>
            </a:br>
            <a:r>
              <a:rPr lang="en-US" sz="1800" b="1" dirty="0" smtClean="0">
                <a:solidFill>
                  <a:schemeClr val="tx1"/>
                </a:solidFill>
              </a:rPr>
              <a:t>DCPS Facilities Team: </a:t>
            </a:r>
            <a:r>
              <a:rPr lang="en-US" sz="1800" dirty="0" smtClean="0">
                <a:solidFill>
                  <a:schemeClr val="tx1"/>
                </a:solidFill>
              </a:rPr>
              <a:t>Patrick Davis &amp; Toussaint Webster</a:t>
            </a:r>
            <a:r>
              <a:rPr lang="en-US" sz="1800" dirty="0">
                <a:solidFill>
                  <a:schemeClr val="tx1"/>
                </a:solidFill>
              </a:rPr>
              <a:t/>
            </a:r>
            <a:br>
              <a:rPr lang="en-US" sz="1800" dirty="0">
                <a:solidFill>
                  <a:schemeClr val="tx1"/>
                </a:solidFill>
              </a:rPr>
            </a:br>
            <a:r>
              <a:rPr lang="en-US" sz="1800" b="1" dirty="0">
                <a:solidFill>
                  <a:schemeClr val="tx1"/>
                </a:solidFill>
              </a:rPr>
              <a:t>Architect:</a:t>
            </a:r>
            <a:r>
              <a:rPr lang="en-US" sz="1800" dirty="0">
                <a:solidFill>
                  <a:schemeClr val="tx1"/>
                </a:solidFill>
              </a:rPr>
              <a:t>  Perkins Eastman DC</a:t>
            </a:r>
            <a:br>
              <a:rPr lang="en-US" sz="1800" dirty="0">
                <a:solidFill>
                  <a:schemeClr val="tx1"/>
                </a:solidFill>
              </a:rPr>
            </a:br>
            <a:r>
              <a:rPr lang="en-US" sz="1800" b="1" dirty="0" smtClean="0">
                <a:solidFill>
                  <a:schemeClr val="tx1"/>
                </a:solidFill>
              </a:rPr>
              <a:t>General Contractor:</a:t>
            </a:r>
            <a:r>
              <a:rPr lang="en-US" sz="1800" dirty="0">
                <a:solidFill>
                  <a:schemeClr val="tx1"/>
                </a:solidFill>
              </a:rPr>
              <a:t>  </a:t>
            </a:r>
            <a:r>
              <a:rPr lang="en-US" sz="1800" dirty="0" smtClean="0">
                <a:solidFill>
                  <a:schemeClr val="tx1"/>
                </a:solidFill>
              </a:rPr>
              <a:t>Gilbane Building Co.</a:t>
            </a:r>
            <a:r>
              <a:rPr lang="en-US" sz="1800" dirty="0">
                <a:solidFill>
                  <a:schemeClr val="tx1"/>
                </a:solidFill>
              </a:rPr>
              <a:t/>
            </a:r>
            <a:br>
              <a:rPr lang="en-US" sz="1800" dirty="0">
                <a:solidFill>
                  <a:schemeClr val="tx1"/>
                </a:solidFill>
              </a:rPr>
            </a:br>
            <a:r>
              <a:rPr lang="en-US" sz="1800" b="1" dirty="0">
                <a:solidFill>
                  <a:schemeClr val="tx1"/>
                </a:solidFill>
              </a:rPr>
              <a:t>Project Completion Date: </a:t>
            </a:r>
            <a:r>
              <a:rPr lang="en-US" sz="1800" dirty="0" smtClean="0">
                <a:solidFill>
                  <a:schemeClr val="tx1"/>
                </a:solidFill>
              </a:rPr>
              <a:t>Phase 1 </a:t>
            </a:r>
            <a:r>
              <a:rPr lang="en-US" sz="1800" dirty="0" smtClean="0">
                <a:solidFill>
                  <a:schemeClr val="tx1"/>
                </a:solidFill>
                <a:sym typeface="Wingdings" panose="05000000000000000000" pitchFamily="2" charset="2"/>
              </a:rPr>
              <a:t>-- August 8, 2016; Phase 2 -- </a:t>
            </a:r>
            <a:r>
              <a:rPr lang="en-US" sz="1800" dirty="0" smtClean="0">
                <a:solidFill>
                  <a:schemeClr val="tx1"/>
                </a:solidFill>
              </a:rPr>
              <a:t>August  2017</a:t>
            </a:r>
            <a:r>
              <a:rPr lang="en-US" sz="1800" dirty="0">
                <a:solidFill>
                  <a:schemeClr val="tx1"/>
                </a:solidFill>
              </a:rPr>
              <a:t/>
            </a:r>
            <a:br>
              <a:rPr lang="en-US" sz="1800" dirty="0">
                <a:solidFill>
                  <a:schemeClr val="tx1"/>
                </a:solidFill>
              </a:rPr>
            </a:br>
            <a:r>
              <a:rPr lang="en-US" sz="1800" b="1" dirty="0">
                <a:solidFill>
                  <a:schemeClr val="tx1"/>
                </a:solidFill>
              </a:rPr>
              <a:t>Project Status:</a:t>
            </a:r>
            <a:r>
              <a:rPr lang="en-US" sz="1800" dirty="0">
                <a:solidFill>
                  <a:schemeClr val="tx1"/>
                </a:solidFill>
              </a:rPr>
              <a:t> </a:t>
            </a:r>
            <a:r>
              <a:rPr lang="en-US" sz="1800" dirty="0" smtClean="0">
                <a:solidFill>
                  <a:schemeClr val="tx1"/>
                </a:solidFill>
              </a:rPr>
              <a:t>Design Development (Documents)</a:t>
            </a:r>
            <a:r>
              <a:rPr lang="en-US" sz="2000" dirty="0">
                <a:solidFill>
                  <a:schemeClr val="tx1"/>
                </a:solidFill>
              </a:rPr>
              <a:t/>
            </a:r>
            <a:br>
              <a:rPr lang="en-US" sz="2000" dirty="0">
                <a:solidFill>
                  <a:schemeClr val="tx1"/>
                </a:solidFill>
              </a:rPr>
            </a:br>
            <a:endParaRPr lang="en-US" sz="2000" dirty="0" smtClean="0">
              <a:solidFill>
                <a:schemeClr val="tx1"/>
              </a:solidFill>
              <a:ea typeface="Geneva" pitchFamily="-110" charset="-128"/>
            </a:endParaRPr>
          </a:p>
        </p:txBody>
      </p:sp>
      <p:sp>
        <p:nvSpPr>
          <p:cNvPr id="19459" name="Text Placeholder 2"/>
          <p:cNvSpPr>
            <a:spLocks noGrp="1"/>
          </p:cNvSpPr>
          <p:nvPr>
            <p:ph type="body" idx="1"/>
          </p:nvPr>
        </p:nvSpPr>
        <p:spPr>
          <a:xfrm>
            <a:off x="381000" y="1524000"/>
            <a:ext cx="8382000" cy="381000"/>
          </a:xfrm>
        </p:spPr>
        <p:txBody>
          <a:bodyPr/>
          <a:lstStyle/>
          <a:p>
            <a:r>
              <a:rPr lang="en-US" altLang="en-US" dirty="0" smtClean="0">
                <a:ea typeface="Geneva" pitchFamily="-110" charset="-128"/>
              </a:rPr>
              <a:t>Project Overview</a:t>
            </a:r>
          </a:p>
        </p:txBody>
      </p:sp>
      <p:sp>
        <p:nvSpPr>
          <p:cNvPr id="3" name="TextBox 2"/>
          <p:cNvSpPr txBox="1"/>
          <p:nvPr/>
        </p:nvSpPr>
        <p:spPr>
          <a:xfrm>
            <a:off x="381000" y="2209800"/>
            <a:ext cx="8382000" cy="369332"/>
          </a:xfrm>
          <a:prstGeom prst="rect">
            <a:avLst/>
          </a:prstGeom>
          <a:noFill/>
        </p:spPr>
        <p:txBody>
          <a:bodyPr wrap="square" rtlCol="0">
            <a:spAutoFit/>
          </a:bodyPr>
          <a:lstStyle/>
          <a:p>
            <a:r>
              <a:rPr lang="en-US" b="1" dirty="0" smtClean="0">
                <a:latin typeface="+mj-lt"/>
              </a:rPr>
              <a:t>Program Overview: </a:t>
            </a:r>
            <a:r>
              <a:rPr lang="en-US" dirty="0" smtClean="0">
                <a:latin typeface="+mj-lt"/>
              </a:rPr>
              <a:t>600 student </a:t>
            </a:r>
            <a:r>
              <a:rPr lang="en-US" dirty="0">
                <a:latin typeface="+mj-lt"/>
              </a:rPr>
              <a:t>c</a:t>
            </a:r>
            <a:r>
              <a:rPr lang="en-US" dirty="0" smtClean="0">
                <a:latin typeface="+mj-lt"/>
              </a:rPr>
              <a:t>ity-wide college prep high school for males  </a:t>
            </a:r>
          </a:p>
        </p:txBody>
      </p:sp>
    </p:spTree>
    <p:extLst>
      <p:ext uri="{BB962C8B-B14F-4D97-AF65-F5344CB8AC3E}">
        <p14:creationId xmlns:p14="http://schemas.microsoft.com/office/powerpoint/2010/main" val="2236930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type="body" idx="1"/>
          </p:nvPr>
        </p:nvSpPr>
        <p:spPr>
          <a:xfrm>
            <a:off x="308429" y="1219200"/>
            <a:ext cx="8382000" cy="381000"/>
          </a:xfrm>
        </p:spPr>
        <p:txBody>
          <a:bodyPr/>
          <a:lstStyle/>
          <a:p>
            <a:r>
              <a:rPr lang="en-US" altLang="en-US" dirty="0" smtClean="0">
                <a:ea typeface="Geneva" pitchFamily="-110" charset="-128"/>
              </a:rPr>
              <a:t>Local </a:t>
            </a:r>
            <a:r>
              <a:rPr lang="en-US" altLang="en-US" dirty="0" smtClean="0">
                <a:ea typeface="Geneva" pitchFamily="-110" charset="-128"/>
              </a:rPr>
              <a:t>Workforce Outreach &amp; Engagement</a:t>
            </a:r>
            <a:endParaRPr lang="en-US" altLang="en-US" dirty="0" smtClean="0">
              <a:ea typeface="Geneva" pitchFamily="-110" charset="-128"/>
            </a:endParaRPr>
          </a:p>
        </p:txBody>
      </p:sp>
      <p:sp>
        <p:nvSpPr>
          <p:cNvPr id="2" name="TextBox 1"/>
          <p:cNvSpPr txBox="1"/>
          <p:nvPr/>
        </p:nvSpPr>
        <p:spPr>
          <a:xfrm>
            <a:off x="308429" y="1630680"/>
            <a:ext cx="8382000" cy="4847481"/>
          </a:xfrm>
          <a:prstGeom prst="rect">
            <a:avLst/>
          </a:prstGeom>
          <a:noFill/>
        </p:spPr>
        <p:txBody>
          <a:bodyPr wrap="square" rtlCol="0">
            <a:spAutoFit/>
          </a:bodyPr>
          <a:lstStyle/>
          <a:p>
            <a:r>
              <a:rPr lang="en-US" sz="1700" b="1" dirty="0"/>
              <a:t>Contractors Onsite </a:t>
            </a:r>
            <a:endParaRPr lang="en-US" sz="1700" dirty="0"/>
          </a:p>
          <a:p>
            <a:r>
              <a:rPr lang="en-US" sz="1700" dirty="0" err="1" smtClean="0"/>
              <a:t>Goel</a:t>
            </a:r>
            <a:r>
              <a:rPr lang="en-US" sz="1700" dirty="0" smtClean="0"/>
              <a:t> </a:t>
            </a:r>
            <a:r>
              <a:rPr lang="en-US" sz="1700" dirty="0"/>
              <a:t>Services (Demo &amp; Abatement) – Onsite </a:t>
            </a:r>
            <a:r>
              <a:rPr lang="en-US" sz="1700" dirty="0" smtClean="0"/>
              <a:t>Workforce </a:t>
            </a:r>
            <a:r>
              <a:rPr lang="en-US" sz="1700" dirty="0"/>
              <a:t>(to-date)</a:t>
            </a:r>
          </a:p>
          <a:p>
            <a:r>
              <a:rPr lang="en-US" sz="1700" dirty="0"/>
              <a:t>DC Residents			</a:t>
            </a:r>
            <a:r>
              <a:rPr lang="en-US" sz="1700" dirty="0" smtClean="0"/>
              <a:t>       54 </a:t>
            </a:r>
            <a:r>
              <a:rPr lang="en-US" sz="1700" dirty="0"/>
              <a:t>employees</a:t>
            </a:r>
          </a:p>
          <a:p>
            <a:r>
              <a:rPr lang="en-US" sz="1700" dirty="0"/>
              <a:t>Ward 7 Residents		</a:t>
            </a:r>
            <a:r>
              <a:rPr lang="en-US" sz="1700" dirty="0" smtClean="0"/>
              <a:t>       15 </a:t>
            </a:r>
            <a:r>
              <a:rPr lang="en-US" sz="1700" dirty="0"/>
              <a:t>employees</a:t>
            </a:r>
          </a:p>
          <a:p>
            <a:r>
              <a:rPr lang="en-US" sz="1700" dirty="0" err="1"/>
              <a:t>Deanwood</a:t>
            </a:r>
            <a:r>
              <a:rPr lang="en-US" sz="1700" dirty="0"/>
              <a:t> Residents		  7 employees </a:t>
            </a:r>
          </a:p>
          <a:p>
            <a:r>
              <a:rPr lang="en-US" sz="1700" b="1" dirty="0"/>
              <a:t> </a:t>
            </a:r>
            <a:endParaRPr lang="en-US" sz="1700" b="1" dirty="0" smtClean="0"/>
          </a:p>
          <a:p>
            <a:r>
              <a:rPr lang="en-US" sz="1700" b="1" dirty="0" err="1" smtClean="0"/>
              <a:t>Deanwood</a:t>
            </a:r>
            <a:r>
              <a:rPr lang="en-US" sz="1700" b="1" dirty="0" smtClean="0"/>
              <a:t> Workforce Interviews</a:t>
            </a:r>
          </a:p>
          <a:p>
            <a:r>
              <a:rPr lang="en-US" sz="1700" dirty="0" smtClean="0"/>
              <a:t>April 5th, 7th, and 14</a:t>
            </a:r>
            <a:r>
              <a:rPr lang="en-US" sz="1700" baseline="30000" dirty="0" smtClean="0"/>
              <a:t>th</a:t>
            </a:r>
            <a:r>
              <a:rPr lang="en-US" sz="1700" dirty="0" smtClean="0"/>
              <a:t> 2016 (40 interviews)</a:t>
            </a:r>
            <a:endParaRPr lang="en-US" sz="1700" b="1" dirty="0"/>
          </a:p>
          <a:p>
            <a:endParaRPr lang="en-US" sz="1700" dirty="0"/>
          </a:p>
          <a:p>
            <a:r>
              <a:rPr lang="en-US" sz="1700" b="1" dirty="0"/>
              <a:t>Contractors Bidding the Job </a:t>
            </a:r>
            <a:endParaRPr lang="en-US" sz="1700" dirty="0"/>
          </a:p>
          <a:p>
            <a:r>
              <a:rPr lang="en-US" sz="1700" dirty="0" err="1" smtClean="0">
                <a:solidFill>
                  <a:srgbClr val="FF0000"/>
                </a:solidFill>
              </a:rPr>
              <a:t>Gilbane</a:t>
            </a:r>
            <a:r>
              <a:rPr lang="en-US" sz="1700" dirty="0" smtClean="0">
                <a:solidFill>
                  <a:srgbClr val="FF0000"/>
                </a:solidFill>
              </a:rPr>
              <a:t> </a:t>
            </a:r>
            <a:r>
              <a:rPr lang="en-US" sz="1700" dirty="0">
                <a:solidFill>
                  <a:srgbClr val="FF0000"/>
                </a:solidFill>
              </a:rPr>
              <a:t>has identified 7 positions for </a:t>
            </a:r>
            <a:r>
              <a:rPr lang="en-US" sz="1700" dirty="0" err="1">
                <a:solidFill>
                  <a:srgbClr val="FF0000"/>
                </a:solidFill>
              </a:rPr>
              <a:t>Deanwood</a:t>
            </a:r>
            <a:r>
              <a:rPr lang="en-US" sz="1700" dirty="0">
                <a:solidFill>
                  <a:srgbClr val="FF0000"/>
                </a:solidFill>
              </a:rPr>
              <a:t> residents </a:t>
            </a:r>
            <a:r>
              <a:rPr lang="en-US" sz="1700" dirty="0"/>
              <a:t>that can be moved onto the project in the next 30 days as part of a subcontract</a:t>
            </a:r>
          </a:p>
          <a:p>
            <a:r>
              <a:rPr lang="en-US" sz="1700" dirty="0"/>
              <a:t> </a:t>
            </a:r>
          </a:p>
          <a:p>
            <a:r>
              <a:rPr lang="en-US" sz="1700" dirty="0"/>
              <a:t>Bidding Contractors are screening available Ward 7 and </a:t>
            </a:r>
            <a:r>
              <a:rPr lang="en-US" sz="1700" dirty="0" err="1"/>
              <a:t>Deanwood</a:t>
            </a:r>
            <a:r>
              <a:rPr lang="en-US" sz="1700" dirty="0"/>
              <a:t> residents</a:t>
            </a:r>
          </a:p>
          <a:p>
            <a:r>
              <a:rPr lang="en-US" sz="1700" dirty="0"/>
              <a:t> </a:t>
            </a:r>
          </a:p>
          <a:p>
            <a:pPr lvl="0"/>
            <a:r>
              <a:rPr lang="en-US" sz="1700" dirty="0" err="1" smtClean="0"/>
              <a:t>Deanwood</a:t>
            </a:r>
            <a:r>
              <a:rPr lang="en-US" sz="1700" dirty="0" smtClean="0"/>
              <a:t> </a:t>
            </a:r>
            <a:r>
              <a:rPr lang="en-US" sz="1700" dirty="0"/>
              <a:t>Resident Workforce plan will be issued by the Trades upon award</a:t>
            </a:r>
            <a:r>
              <a:rPr lang="en-US" dirty="0"/>
              <a:t>.</a:t>
            </a:r>
          </a:p>
          <a:p>
            <a:r>
              <a:rPr lang="en-US" dirty="0"/>
              <a:t> </a:t>
            </a:r>
          </a:p>
          <a:p>
            <a:endParaRPr lang="en-US" dirty="0"/>
          </a:p>
        </p:txBody>
      </p:sp>
    </p:spTree>
    <p:extLst>
      <p:ext uri="{BB962C8B-B14F-4D97-AF65-F5344CB8AC3E}">
        <p14:creationId xmlns:p14="http://schemas.microsoft.com/office/powerpoint/2010/main" val="1428722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308429" y="1234440"/>
            <a:ext cx="8382000" cy="381000"/>
          </a:xfrm>
        </p:spPr>
        <p:txBody>
          <a:bodyPr/>
          <a:lstStyle/>
          <a:p>
            <a:r>
              <a:rPr lang="en-US" altLang="en-US" dirty="0" smtClean="0">
                <a:ea typeface="Geneva" pitchFamily="-110" charset="-128"/>
              </a:rPr>
              <a:t>Local </a:t>
            </a:r>
            <a:r>
              <a:rPr lang="en-US" altLang="en-US" dirty="0" smtClean="0">
                <a:ea typeface="Geneva" pitchFamily="-110" charset="-128"/>
              </a:rPr>
              <a:t>Business Outreach &amp; Engagement</a:t>
            </a:r>
            <a:endParaRPr lang="en-US" altLang="en-US" dirty="0" smtClean="0">
              <a:ea typeface="Geneva" pitchFamily="-110" charset="-128"/>
            </a:endParaRPr>
          </a:p>
        </p:txBody>
      </p:sp>
      <p:sp>
        <p:nvSpPr>
          <p:cNvPr id="10" name="TextBox 9"/>
          <p:cNvSpPr txBox="1"/>
          <p:nvPr/>
        </p:nvSpPr>
        <p:spPr>
          <a:xfrm>
            <a:off x="293189" y="1752600"/>
            <a:ext cx="8397240" cy="3200876"/>
          </a:xfrm>
          <a:prstGeom prst="rect">
            <a:avLst/>
          </a:prstGeom>
          <a:noFill/>
        </p:spPr>
        <p:txBody>
          <a:bodyPr wrap="square" rtlCol="0">
            <a:spAutoFit/>
          </a:bodyPr>
          <a:lstStyle/>
          <a:p>
            <a:r>
              <a:rPr lang="en-US" sz="1600" b="1" dirty="0" err="1" smtClean="0"/>
              <a:t>Deanwood</a:t>
            </a:r>
            <a:r>
              <a:rPr lang="en-US" sz="1600" b="1" dirty="0" smtClean="0"/>
              <a:t> Business Interviews</a:t>
            </a:r>
            <a:endParaRPr lang="en-US" sz="1600" dirty="0"/>
          </a:p>
          <a:p>
            <a:r>
              <a:rPr lang="en-US" sz="1600" dirty="0" smtClean="0"/>
              <a:t>April 11</a:t>
            </a:r>
            <a:r>
              <a:rPr lang="en-US" sz="1600" baseline="30000" dirty="0" smtClean="0"/>
              <a:t>th</a:t>
            </a:r>
            <a:r>
              <a:rPr lang="en-US" sz="1600" dirty="0" smtClean="0"/>
              <a:t> and 12th</a:t>
            </a:r>
            <a:endParaRPr lang="en-US" sz="1600" dirty="0"/>
          </a:p>
          <a:p>
            <a:r>
              <a:rPr lang="en-US" sz="1600" dirty="0"/>
              <a:t>Two additional sessions planned – April 18</a:t>
            </a:r>
            <a:r>
              <a:rPr lang="en-US" sz="1600" baseline="30000" dirty="0"/>
              <a:t>th</a:t>
            </a:r>
            <a:r>
              <a:rPr lang="en-US" sz="1600" dirty="0"/>
              <a:t> and April 19</a:t>
            </a:r>
            <a:r>
              <a:rPr lang="en-US" sz="1600" baseline="30000" dirty="0"/>
              <a:t>th</a:t>
            </a:r>
            <a:r>
              <a:rPr lang="en-US" sz="1600" dirty="0"/>
              <a:t> </a:t>
            </a:r>
          </a:p>
          <a:p>
            <a:r>
              <a:rPr lang="en-US" sz="1600" dirty="0"/>
              <a:t> </a:t>
            </a:r>
          </a:p>
          <a:p>
            <a:r>
              <a:rPr lang="en-US" sz="1600" dirty="0"/>
              <a:t>21 businesses have been contacted</a:t>
            </a:r>
          </a:p>
          <a:p>
            <a:r>
              <a:rPr lang="en-US" sz="1600" dirty="0"/>
              <a:t>11 businesses have been interviewed</a:t>
            </a:r>
          </a:p>
          <a:p>
            <a:r>
              <a:rPr lang="en-US" sz="1600" dirty="0"/>
              <a:t> </a:t>
            </a:r>
          </a:p>
          <a:p>
            <a:r>
              <a:rPr lang="en-US" sz="1600" b="1" dirty="0"/>
              <a:t>Contractors Bidding the Job </a:t>
            </a:r>
            <a:endParaRPr lang="en-US" sz="1600" dirty="0"/>
          </a:p>
          <a:p>
            <a:r>
              <a:rPr lang="en-US" sz="1600" dirty="0" smtClean="0">
                <a:solidFill>
                  <a:srgbClr val="FF0000"/>
                </a:solidFill>
              </a:rPr>
              <a:t>Bidding </a:t>
            </a:r>
            <a:r>
              <a:rPr lang="en-US" sz="1600" dirty="0">
                <a:solidFill>
                  <a:srgbClr val="FF0000"/>
                </a:solidFill>
              </a:rPr>
              <a:t>Contractors are screening available Ward 7 and </a:t>
            </a:r>
            <a:r>
              <a:rPr lang="en-US" sz="1600" dirty="0" err="1">
                <a:solidFill>
                  <a:srgbClr val="FF0000"/>
                </a:solidFill>
              </a:rPr>
              <a:t>Deanwood</a:t>
            </a:r>
            <a:r>
              <a:rPr lang="en-US" sz="1600" dirty="0">
                <a:solidFill>
                  <a:srgbClr val="FF0000"/>
                </a:solidFill>
              </a:rPr>
              <a:t> businesses</a:t>
            </a:r>
            <a:r>
              <a:rPr lang="en-US" sz="1600" dirty="0"/>
              <a:t> </a:t>
            </a:r>
          </a:p>
          <a:p>
            <a:r>
              <a:rPr lang="en-US" sz="1600" dirty="0" smtClean="0"/>
              <a:t>Consideration </a:t>
            </a:r>
            <a:r>
              <a:rPr lang="en-US" sz="1600" dirty="0"/>
              <a:t>is being given at all levels – prime contracts, subcontracts and suppliers on the project. </a:t>
            </a:r>
          </a:p>
          <a:p>
            <a:r>
              <a:rPr lang="en-US" sz="1600" dirty="0"/>
              <a:t> </a:t>
            </a:r>
          </a:p>
          <a:p>
            <a:r>
              <a:rPr lang="en-US" sz="1000" dirty="0"/>
              <a:t> </a:t>
            </a:r>
          </a:p>
        </p:txBody>
      </p:sp>
    </p:spTree>
    <p:extLst>
      <p:ext uri="{BB962C8B-B14F-4D97-AF65-F5344CB8AC3E}">
        <p14:creationId xmlns:p14="http://schemas.microsoft.com/office/powerpoint/2010/main" val="3142871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308429" y="1234440"/>
            <a:ext cx="8382000" cy="381000"/>
          </a:xfrm>
        </p:spPr>
        <p:txBody>
          <a:bodyPr/>
          <a:lstStyle/>
          <a:p>
            <a:r>
              <a:rPr lang="en-US" altLang="en-US" dirty="0" smtClean="0">
                <a:ea typeface="Geneva" pitchFamily="-110" charset="-128"/>
              </a:rPr>
              <a:t>Local </a:t>
            </a:r>
            <a:r>
              <a:rPr lang="en-US" altLang="en-US" dirty="0" smtClean="0">
                <a:ea typeface="Geneva" pitchFamily="-110" charset="-128"/>
              </a:rPr>
              <a:t>Services Needed</a:t>
            </a:r>
            <a:endParaRPr lang="en-US" altLang="en-US" dirty="0" smtClean="0">
              <a:ea typeface="Geneva" pitchFamily="-110" charset="-128"/>
            </a:endParaRPr>
          </a:p>
        </p:txBody>
      </p:sp>
      <p:sp>
        <p:nvSpPr>
          <p:cNvPr id="10" name="TextBox 9"/>
          <p:cNvSpPr txBox="1"/>
          <p:nvPr/>
        </p:nvSpPr>
        <p:spPr>
          <a:xfrm>
            <a:off x="308429" y="1752600"/>
            <a:ext cx="8397240" cy="3139321"/>
          </a:xfrm>
          <a:prstGeom prst="rect">
            <a:avLst/>
          </a:prstGeom>
          <a:noFill/>
        </p:spPr>
        <p:txBody>
          <a:bodyPr wrap="square" rtlCol="0">
            <a:spAutoFit/>
          </a:bodyPr>
          <a:lstStyle/>
          <a:p>
            <a:r>
              <a:rPr lang="en-US" b="1" dirty="0" smtClean="0"/>
              <a:t>Project </a:t>
            </a:r>
            <a:r>
              <a:rPr lang="en-US" b="1" dirty="0"/>
              <a:t>Site – Referrals from </a:t>
            </a:r>
            <a:r>
              <a:rPr lang="en-US" b="1" dirty="0" err="1"/>
              <a:t>Deanwood</a:t>
            </a:r>
            <a:r>
              <a:rPr lang="en-US" b="1" dirty="0"/>
              <a:t> Community: </a:t>
            </a:r>
          </a:p>
          <a:p>
            <a:pPr marL="285750" lvl="0" indent="-285750">
              <a:buFont typeface="Arial" panose="020B0604020202020204" pitchFamily="34" charset="0"/>
              <a:buChar char="•"/>
            </a:pPr>
            <a:r>
              <a:rPr lang="en-US" dirty="0"/>
              <a:t>Catering/Restaurants – Jobsite Events</a:t>
            </a:r>
          </a:p>
          <a:p>
            <a:pPr marL="285750" lvl="0" indent="-285750">
              <a:buFont typeface="Arial" panose="020B0604020202020204" pitchFamily="34" charset="0"/>
              <a:buChar char="•"/>
            </a:pPr>
            <a:r>
              <a:rPr lang="en-US" dirty="0"/>
              <a:t>Pest Control Services</a:t>
            </a:r>
          </a:p>
          <a:p>
            <a:pPr marL="285750" lvl="0" indent="-285750">
              <a:buFont typeface="Arial" panose="020B0604020202020204" pitchFamily="34" charset="0"/>
              <a:buChar char="•"/>
            </a:pPr>
            <a:r>
              <a:rPr lang="en-US" dirty="0"/>
              <a:t>Bottled Water Service</a:t>
            </a:r>
          </a:p>
          <a:p>
            <a:pPr marL="285750" lvl="0" indent="-285750">
              <a:buFont typeface="Arial" panose="020B0604020202020204" pitchFamily="34" charset="0"/>
              <a:buChar char="•"/>
            </a:pPr>
            <a:r>
              <a:rPr lang="en-US" dirty="0"/>
              <a:t>More services are being identified</a:t>
            </a:r>
          </a:p>
          <a:p>
            <a:r>
              <a:rPr lang="en-US" dirty="0"/>
              <a:t> </a:t>
            </a:r>
          </a:p>
          <a:p>
            <a:r>
              <a:rPr lang="en-US" b="1" dirty="0"/>
              <a:t>Send all Inquiries:		</a:t>
            </a:r>
            <a:endParaRPr lang="en-US" dirty="0"/>
          </a:p>
          <a:p>
            <a:r>
              <a:rPr lang="en-US" dirty="0"/>
              <a:t>Ron Brown High School Project (Linda Graves)</a:t>
            </a:r>
          </a:p>
          <a:p>
            <a:r>
              <a:rPr lang="en-US" u="sng" dirty="0" smtClean="0">
                <a:hlinkClick r:id="rId3"/>
              </a:rPr>
              <a:t>BuildingDC@Gilbaneco.com</a:t>
            </a:r>
            <a:endParaRPr lang="en-US" dirty="0"/>
          </a:p>
          <a:p>
            <a:r>
              <a:rPr lang="en-US" dirty="0" smtClean="0"/>
              <a:t>(</a:t>
            </a:r>
            <a:r>
              <a:rPr lang="en-US" dirty="0"/>
              <a:t>202) 230-7278</a:t>
            </a:r>
          </a:p>
          <a:p>
            <a:endParaRPr lang="en-US" dirty="0"/>
          </a:p>
        </p:txBody>
      </p:sp>
    </p:spTree>
    <p:extLst>
      <p:ext uri="{BB962C8B-B14F-4D97-AF65-F5344CB8AC3E}">
        <p14:creationId xmlns:p14="http://schemas.microsoft.com/office/powerpoint/2010/main" val="3004821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09" t="6666" r="15987" b="13527"/>
          <a:stretch/>
        </p:blipFill>
        <p:spPr>
          <a:xfrm>
            <a:off x="1109870" y="1447800"/>
            <a:ext cx="6553200" cy="4953000"/>
          </a:xfrm>
          <a:prstGeom prst="rect">
            <a:avLst/>
          </a:prstGeom>
        </p:spPr>
      </p:pic>
      <p:sp>
        <p:nvSpPr>
          <p:cNvPr id="3" name="TextBox 2"/>
          <p:cNvSpPr txBox="1"/>
          <p:nvPr/>
        </p:nvSpPr>
        <p:spPr>
          <a:xfrm>
            <a:off x="282677" y="1093528"/>
            <a:ext cx="4428135" cy="369332"/>
          </a:xfrm>
          <a:prstGeom prst="rect">
            <a:avLst/>
          </a:prstGeom>
          <a:noFill/>
        </p:spPr>
        <p:txBody>
          <a:bodyPr wrap="square" rtlCol="0">
            <a:spAutoFit/>
          </a:bodyPr>
          <a:lstStyle/>
          <a:p>
            <a:r>
              <a:rPr lang="en-US" dirty="0" smtClean="0"/>
              <a:t>CAMPUS PLAN</a:t>
            </a:r>
            <a:endParaRPr lang="en-US" dirty="0"/>
          </a:p>
        </p:txBody>
      </p:sp>
    </p:spTree>
    <p:extLst>
      <p:ext uri="{BB962C8B-B14F-4D97-AF65-F5344CB8AC3E}">
        <p14:creationId xmlns:p14="http://schemas.microsoft.com/office/powerpoint/2010/main" val="2045767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333" t="6195" r="33333" b="22944"/>
          <a:stretch/>
        </p:blipFill>
        <p:spPr>
          <a:xfrm>
            <a:off x="0" y="1447800"/>
            <a:ext cx="5370021" cy="38862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167" t="27056" r="65000" b="21409"/>
          <a:stretch/>
        </p:blipFill>
        <p:spPr>
          <a:xfrm>
            <a:off x="5749176" y="3656602"/>
            <a:ext cx="2397398" cy="2591798"/>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9166" t="6440" r="35002" b="27853"/>
          <a:stretch/>
        </p:blipFill>
        <p:spPr>
          <a:xfrm>
            <a:off x="5943601" y="76200"/>
            <a:ext cx="2008549" cy="3304537"/>
          </a:xfrm>
          <a:prstGeom prst="rect">
            <a:avLst/>
          </a:prstGeom>
        </p:spPr>
      </p:pic>
      <p:sp>
        <p:nvSpPr>
          <p:cNvPr id="5" name="Rounded Rectangle 4"/>
          <p:cNvSpPr/>
          <p:nvPr/>
        </p:nvSpPr>
        <p:spPr>
          <a:xfrm>
            <a:off x="2209800" y="1905000"/>
            <a:ext cx="762000" cy="17526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p:nvSpPr>
        <p:spPr>
          <a:xfrm>
            <a:off x="2209800" y="3893574"/>
            <a:ext cx="762000" cy="1288026"/>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a:off x="2971800" y="2590800"/>
            <a:ext cx="3048000" cy="0"/>
          </a:xfrm>
          <a:prstGeom prst="straightConnector1">
            <a:avLst/>
          </a:prstGeom>
          <a:ln>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971800" y="4537088"/>
            <a:ext cx="3048000" cy="0"/>
          </a:xfrm>
          <a:prstGeom prst="straightConnector1">
            <a:avLst/>
          </a:prstGeom>
          <a:ln>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804875" y="3352800"/>
            <a:ext cx="2286000" cy="276999"/>
          </a:xfrm>
          <a:prstGeom prst="rect">
            <a:avLst/>
          </a:prstGeom>
          <a:noFill/>
        </p:spPr>
        <p:txBody>
          <a:bodyPr wrap="square" rtlCol="0">
            <a:spAutoFit/>
          </a:bodyPr>
          <a:lstStyle/>
          <a:p>
            <a:pPr algn="ctr"/>
            <a:r>
              <a:rPr lang="en-US" sz="1200" b="1" dirty="0" smtClean="0">
                <a:solidFill>
                  <a:srgbClr val="FF0000"/>
                </a:solidFill>
              </a:rPr>
              <a:t>STUDENT GREEN</a:t>
            </a:r>
            <a:endParaRPr lang="en-US" sz="1200" b="1" dirty="0">
              <a:solidFill>
                <a:srgbClr val="FF0000"/>
              </a:solidFill>
            </a:endParaRPr>
          </a:p>
        </p:txBody>
      </p:sp>
      <p:sp>
        <p:nvSpPr>
          <p:cNvPr id="15" name="TextBox 14"/>
          <p:cNvSpPr txBox="1"/>
          <p:nvPr/>
        </p:nvSpPr>
        <p:spPr>
          <a:xfrm>
            <a:off x="5804875" y="6248400"/>
            <a:ext cx="2286000" cy="276999"/>
          </a:xfrm>
          <a:prstGeom prst="rect">
            <a:avLst/>
          </a:prstGeom>
          <a:noFill/>
        </p:spPr>
        <p:txBody>
          <a:bodyPr wrap="square" rtlCol="0">
            <a:spAutoFit/>
          </a:bodyPr>
          <a:lstStyle/>
          <a:p>
            <a:pPr algn="ctr"/>
            <a:r>
              <a:rPr lang="en-US" sz="1200" b="1" dirty="0" smtClean="0">
                <a:solidFill>
                  <a:srgbClr val="FF0000"/>
                </a:solidFill>
              </a:rPr>
              <a:t>ENTRY PLAZA</a:t>
            </a:r>
            <a:endParaRPr lang="en-US" sz="1200" b="1" dirty="0">
              <a:solidFill>
                <a:srgbClr val="FF0000"/>
              </a:solidFill>
            </a:endParaRPr>
          </a:p>
        </p:txBody>
      </p:sp>
      <p:sp>
        <p:nvSpPr>
          <p:cNvPr id="16" name="TextBox 15"/>
          <p:cNvSpPr txBox="1"/>
          <p:nvPr/>
        </p:nvSpPr>
        <p:spPr>
          <a:xfrm>
            <a:off x="270543" y="1093528"/>
            <a:ext cx="4428135" cy="369332"/>
          </a:xfrm>
          <a:prstGeom prst="rect">
            <a:avLst/>
          </a:prstGeom>
          <a:noFill/>
        </p:spPr>
        <p:txBody>
          <a:bodyPr wrap="square" rtlCol="0">
            <a:spAutoFit/>
          </a:bodyPr>
          <a:lstStyle/>
          <a:p>
            <a:r>
              <a:rPr lang="en-US" dirty="0" smtClean="0"/>
              <a:t>SITE IMPROVEMENTS</a:t>
            </a:r>
            <a:endParaRPr lang="en-US" dirty="0"/>
          </a:p>
        </p:txBody>
      </p:sp>
      <p:sp>
        <p:nvSpPr>
          <p:cNvPr id="18" name="TextBox 17"/>
          <p:cNvSpPr txBox="1"/>
          <p:nvPr/>
        </p:nvSpPr>
        <p:spPr>
          <a:xfrm>
            <a:off x="662501" y="1981200"/>
            <a:ext cx="831873" cy="646331"/>
          </a:xfrm>
          <a:prstGeom prst="rect">
            <a:avLst/>
          </a:prstGeom>
          <a:noFill/>
        </p:spPr>
        <p:txBody>
          <a:bodyPr wrap="square" rtlCol="0">
            <a:spAutoFit/>
          </a:bodyPr>
          <a:lstStyle/>
          <a:p>
            <a:pPr algn="ctr"/>
            <a:r>
              <a:rPr lang="en-US" sz="1200" b="1" dirty="0" smtClean="0">
                <a:solidFill>
                  <a:srgbClr val="FF0000"/>
                </a:solidFill>
              </a:rPr>
              <a:t>NEW </a:t>
            </a:r>
          </a:p>
          <a:p>
            <a:pPr algn="ctr"/>
            <a:endParaRPr lang="en-US" sz="1200" b="1" dirty="0">
              <a:solidFill>
                <a:srgbClr val="FF0000"/>
              </a:solidFill>
            </a:endParaRPr>
          </a:p>
          <a:p>
            <a:pPr algn="ctr"/>
            <a:r>
              <a:rPr lang="en-US" sz="1200" b="1" dirty="0" smtClean="0">
                <a:solidFill>
                  <a:srgbClr val="FF0000"/>
                </a:solidFill>
              </a:rPr>
              <a:t>COURTS</a:t>
            </a:r>
            <a:endParaRPr lang="en-US" sz="1200" b="1" dirty="0">
              <a:solidFill>
                <a:srgbClr val="FF0000"/>
              </a:solidFill>
            </a:endParaRPr>
          </a:p>
        </p:txBody>
      </p:sp>
      <p:cxnSp>
        <p:nvCxnSpPr>
          <p:cNvPr id="19" name="Straight Arrow Connector 18"/>
          <p:cNvCxnSpPr/>
          <p:nvPr/>
        </p:nvCxnSpPr>
        <p:spPr>
          <a:xfrm>
            <a:off x="381000" y="1797553"/>
            <a:ext cx="4398511" cy="19579"/>
          </a:xfrm>
          <a:prstGeom prst="straightConnector1">
            <a:avLst/>
          </a:prstGeom>
          <a:ln>
            <a:solidFill>
              <a:srgbClr val="FF0000"/>
            </a:solidFill>
            <a:prstDash val="dash"/>
            <a:headEnd type="arrow" w="lg" len="lg"/>
            <a:tailEnd type="arrow" w="lg"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19100" y="1447800"/>
            <a:ext cx="4343400" cy="246221"/>
          </a:xfrm>
          <a:prstGeom prst="rect">
            <a:avLst/>
          </a:prstGeom>
          <a:noFill/>
        </p:spPr>
        <p:txBody>
          <a:bodyPr wrap="square" rtlCol="0">
            <a:spAutoFit/>
          </a:bodyPr>
          <a:lstStyle/>
          <a:p>
            <a:pPr algn="ctr"/>
            <a:r>
              <a:rPr lang="en-US" sz="1000" b="1" dirty="0" smtClean="0">
                <a:solidFill>
                  <a:srgbClr val="FF0000"/>
                </a:solidFill>
              </a:rPr>
              <a:t>PEDESTRIAN CONNECTOR MAINTAINED</a:t>
            </a:r>
            <a:endParaRPr lang="en-US" sz="1000" b="1" dirty="0">
              <a:solidFill>
                <a:srgbClr val="FF0000"/>
              </a:solidFill>
            </a:endParaRPr>
          </a:p>
        </p:txBody>
      </p:sp>
    </p:spTree>
    <p:extLst>
      <p:ext uri="{BB962C8B-B14F-4D97-AF65-F5344CB8AC3E}">
        <p14:creationId xmlns:p14="http://schemas.microsoft.com/office/powerpoint/2010/main" val="636828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333" t="6195" r="34710" b="22944"/>
          <a:stretch/>
        </p:blipFill>
        <p:spPr>
          <a:xfrm>
            <a:off x="762000" y="1403683"/>
            <a:ext cx="6858000" cy="5073317"/>
          </a:xfrm>
          <a:prstGeom prst="rect">
            <a:avLst/>
          </a:prstGeom>
        </p:spPr>
      </p:pic>
      <p:sp>
        <p:nvSpPr>
          <p:cNvPr id="16" name="TextBox 15"/>
          <p:cNvSpPr txBox="1"/>
          <p:nvPr/>
        </p:nvSpPr>
        <p:spPr>
          <a:xfrm>
            <a:off x="272844" y="1093528"/>
            <a:ext cx="5486400" cy="369332"/>
          </a:xfrm>
          <a:prstGeom prst="rect">
            <a:avLst/>
          </a:prstGeom>
          <a:noFill/>
        </p:spPr>
        <p:txBody>
          <a:bodyPr wrap="square" rtlCol="0">
            <a:spAutoFit/>
          </a:bodyPr>
          <a:lstStyle/>
          <a:p>
            <a:r>
              <a:rPr lang="en-US" dirty="0" smtClean="0"/>
              <a:t>PARKING AND LOADING</a:t>
            </a:r>
            <a:endParaRPr lang="en-US" dirty="0"/>
          </a:p>
        </p:txBody>
      </p:sp>
      <p:sp>
        <p:nvSpPr>
          <p:cNvPr id="12" name="Rounded Rectangle 11"/>
          <p:cNvSpPr/>
          <p:nvPr/>
        </p:nvSpPr>
        <p:spPr>
          <a:xfrm>
            <a:off x="4572000" y="1981200"/>
            <a:ext cx="2133600" cy="13716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p:cNvSpPr/>
          <p:nvPr/>
        </p:nvSpPr>
        <p:spPr>
          <a:xfrm>
            <a:off x="1219200" y="3733800"/>
            <a:ext cx="838200" cy="16764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p:cNvSpPr/>
          <p:nvPr/>
        </p:nvSpPr>
        <p:spPr>
          <a:xfrm>
            <a:off x="4572000" y="3352800"/>
            <a:ext cx="2438399" cy="3048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7605252" y="1408546"/>
            <a:ext cx="1462548" cy="1938992"/>
          </a:xfrm>
          <a:prstGeom prst="rect">
            <a:avLst/>
          </a:prstGeom>
          <a:noFill/>
        </p:spPr>
        <p:txBody>
          <a:bodyPr wrap="square" rtlCol="0">
            <a:spAutoFit/>
          </a:bodyPr>
          <a:lstStyle/>
          <a:p>
            <a:r>
              <a:rPr lang="en-US" sz="1200" b="1" u="sng" dirty="0" smtClean="0">
                <a:solidFill>
                  <a:srgbClr val="FF0000"/>
                </a:solidFill>
              </a:rPr>
              <a:t>STAFF PARKING </a:t>
            </a:r>
          </a:p>
          <a:p>
            <a:r>
              <a:rPr lang="en-US" sz="1200" b="1" dirty="0" smtClean="0">
                <a:solidFill>
                  <a:srgbClr val="FF0000"/>
                </a:solidFill>
              </a:rPr>
              <a:t>STAFF: +/- 100</a:t>
            </a:r>
          </a:p>
          <a:p>
            <a:r>
              <a:rPr lang="en-US" sz="1200" b="1" dirty="0" smtClean="0">
                <a:solidFill>
                  <a:srgbClr val="FF0000"/>
                </a:solidFill>
              </a:rPr>
              <a:t>SPACES:</a:t>
            </a:r>
            <a:endParaRPr lang="en-US" sz="1200" b="1" dirty="0">
              <a:solidFill>
                <a:srgbClr val="FF0000"/>
              </a:solidFill>
            </a:endParaRPr>
          </a:p>
          <a:p>
            <a:r>
              <a:rPr lang="en-US" sz="1200" dirty="0" smtClean="0">
                <a:solidFill>
                  <a:srgbClr val="FF0000"/>
                </a:solidFill>
              </a:rPr>
              <a:t>83 EXISTING </a:t>
            </a:r>
          </a:p>
          <a:p>
            <a:r>
              <a:rPr lang="en-US" sz="1200" dirty="0" smtClean="0">
                <a:solidFill>
                  <a:srgbClr val="FF0000"/>
                </a:solidFill>
              </a:rPr>
              <a:t>85 PROPOSED</a:t>
            </a:r>
          </a:p>
          <a:p>
            <a:r>
              <a:rPr lang="en-US" sz="1200" b="1" dirty="0" smtClean="0">
                <a:solidFill>
                  <a:srgbClr val="FF0000"/>
                </a:solidFill>
              </a:rPr>
              <a:t>MODAL SPLIT</a:t>
            </a:r>
          </a:p>
          <a:p>
            <a:r>
              <a:rPr lang="en-US" sz="1200" dirty="0">
                <a:solidFill>
                  <a:srgbClr val="FF0000"/>
                </a:solidFill>
              </a:rPr>
              <a:t>6</a:t>
            </a:r>
            <a:r>
              <a:rPr lang="en-US" sz="1200" dirty="0" smtClean="0">
                <a:solidFill>
                  <a:srgbClr val="FF0000"/>
                </a:solidFill>
              </a:rPr>
              <a:t>0% METRO/BUS</a:t>
            </a:r>
          </a:p>
          <a:p>
            <a:r>
              <a:rPr lang="en-US" sz="1200" dirty="0" smtClean="0">
                <a:solidFill>
                  <a:srgbClr val="FF0000"/>
                </a:solidFill>
              </a:rPr>
              <a:t>35% VIA CAR</a:t>
            </a:r>
          </a:p>
          <a:p>
            <a:r>
              <a:rPr lang="en-US" sz="1200" dirty="0" smtClean="0">
                <a:solidFill>
                  <a:srgbClr val="FF0000"/>
                </a:solidFill>
              </a:rPr>
              <a:t>5% BIKE/WALK</a:t>
            </a:r>
          </a:p>
          <a:p>
            <a:endParaRPr lang="en-US" sz="1200" dirty="0" smtClean="0">
              <a:solidFill>
                <a:srgbClr val="FF0000"/>
              </a:solidFill>
            </a:endParaRPr>
          </a:p>
        </p:txBody>
      </p:sp>
      <p:sp>
        <p:nvSpPr>
          <p:cNvPr id="21" name="TextBox 20"/>
          <p:cNvSpPr txBox="1"/>
          <p:nvPr/>
        </p:nvSpPr>
        <p:spPr>
          <a:xfrm>
            <a:off x="-58994" y="4567535"/>
            <a:ext cx="1049594" cy="461665"/>
          </a:xfrm>
          <a:prstGeom prst="rect">
            <a:avLst/>
          </a:prstGeom>
          <a:noFill/>
        </p:spPr>
        <p:txBody>
          <a:bodyPr wrap="square" rtlCol="0">
            <a:spAutoFit/>
          </a:bodyPr>
          <a:lstStyle/>
          <a:p>
            <a:pPr algn="ctr"/>
            <a:r>
              <a:rPr lang="en-US" sz="1200" b="1" dirty="0" smtClean="0">
                <a:solidFill>
                  <a:srgbClr val="FF0000"/>
                </a:solidFill>
              </a:rPr>
              <a:t>KITCHEN</a:t>
            </a:r>
          </a:p>
          <a:p>
            <a:pPr algn="ctr"/>
            <a:r>
              <a:rPr lang="en-US" sz="1200" b="1" dirty="0" smtClean="0">
                <a:solidFill>
                  <a:srgbClr val="FF0000"/>
                </a:solidFill>
              </a:rPr>
              <a:t>LOADING</a:t>
            </a:r>
            <a:endParaRPr lang="en-US" sz="1200" b="1" dirty="0">
              <a:solidFill>
                <a:srgbClr val="FF0000"/>
              </a:solidFill>
            </a:endParaRPr>
          </a:p>
        </p:txBody>
      </p:sp>
      <p:cxnSp>
        <p:nvCxnSpPr>
          <p:cNvPr id="22" name="Straight Arrow Connector 21"/>
          <p:cNvCxnSpPr/>
          <p:nvPr/>
        </p:nvCxnSpPr>
        <p:spPr>
          <a:xfrm>
            <a:off x="855406" y="4850212"/>
            <a:ext cx="371168" cy="0"/>
          </a:xfrm>
          <a:prstGeom prst="straightConnector1">
            <a:avLst/>
          </a:prstGeom>
          <a:ln>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6705600" y="2609235"/>
            <a:ext cx="914400" cy="0"/>
          </a:xfrm>
          <a:prstGeom prst="straightConnector1">
            <a:avLst/>
          </a:prstGeom>
          <a:ln>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620000" y="3366700"/>
            <a:ext cx="1538748" cy="276999"/>
          </a:xfrm>
          <a:prstGeom prst="rect">
            <a:avLst/>
          </a:prstGeom>
          <a:noFill/>
        </p:spPr>
        <p:txBody>
          <a:bodyPr wrap="square" rtlCol="0">
            <a:spAutoFit/>
          </a:bodyPr>
          <a:lstStyle/>
          <a:p>
            <a:r>
              <a:rPr lang="en-US" sz="1200" b="1" dirty="0" smtClean="0">
                <a:solidFill>
                  <a:srgbClr val="FF0000"/>
                </a:solidFill>
              </a:rPr>
              <a:t>DELIVERIES</a:t>
            </a:r>
            <a:endParaRPr lang="en-US" sz="1200" dirty="0">
              <a:solidFill>
                <a:srgbClr val="FF0000"/>
              </a:solidFill>
            </a:endParaRPr>
          </a:p>
        </p:txBody>
      </p:sp>
      <p:cxnSp>
        <p:nvCxnSpPr>
          <p:cNvPr id="29" name="Straight Arrow Connector 28"/>
          <p:cNvCxnSpPr>
            <a:stCxn id="28" idx="1"/>
          </p:cNvCxnSpPr>
          <p:nvPr/>
        </p:nvCxnSpPr>
        <p:spPr>
          <a:xfrm flipH="1" flipV="1">
            <a:off x="7010400" y="3484306"/>
            <a:ext cx="609600" cy="20894"/>
          </a:xfrm>
          <a:prstGeom prst="straightConnector1">
            <a:avLst/>
          </a:prstGeom>
          <a:ln>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639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8609</TotalTime>
  <Words>2623</Words>
  <Application>Microsoft Office PowerPoint</Application>
  <PresentationFormat>On-screen Show (4:3)</PresentationFormat>
  <Paragraphs>361</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Arial Bold</vt:lpstr>
      <vt:lpstr>Calibri</vt:lpstr>
      <vt:lpstr>Geneva</vt:lpstr>
      <vt:lpstr>Wingdings</vt:lpstr>
      <vt:lpstr>Office Theme</vt:lpstr>
      <vt:lpstr>Ron Brown Modernization</vt:lpstr>
      <vt:lpstr>Project Overview Ward 7/Deanwood Business and Workforce Participation Updates Exterior Site Improvements Review of Construction Schedule Afterhours Work </vt:lpstr>
      <vt:lpstr>Location: 4800 Meade St NE, Washington, DC (Ron Brown Building) Ward: 7 DGS Project Manager: Mia Sensabaugh DCPS Facilities Team: Patrick Davis &amp; Toussaint Webster Architect:  Perkins Eastman DC General Contractor:  Gilbane Building Co. Project Completion Date: Phase 1 -- August 8, 2016; Phase 2 -- August  2017 Project Status: Design Development (Documents)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Appreciate Your Support  DCPS Contact: toussaint.webster@dc.gov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Clark</dc:creator>
  <cp:lastModifiedBy>Webster, Toussaint (DCPS)</cp:lastModifiedBy>
  <cp:revision>223</cp:revision>
  <cp:lastPrinted>2016-03-10T22:03:56Z</cp:lastPrinted>
  <dcterms:created xsi:type="dcterms:W3CDTF">2009-06-16T14:23:45Z</dcterms:created>
  <dcterms:modified xsi:type="dcterms:W3CDTF">2016-04-14T21:24:20Z</dcterms:modified>
</cp:coreProperties>
</file>