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80" r:id="rId3"/>
    <p:sldId id="290" r:id="rId4"/>
    <p:sldId id="283" r:id="rId5"/>
    <p:sldId id="284" r:id="rId6"/>
    <p:sldId id="318" r:id="rId7"/>
    <p:sldId id="317" r:id="rId8"/>
    <p:sldId id="315" r:id="rId9"/>
    <p:sldId id="316" r:id="rId10"/>
    <p:sldId id="332" r:id="rId11"/>
    <p:sldId id="333" r:id="rId12"/>
    <p:sldId id="328" r:id="rId13"/>
    <p:sldId id="319" r:id="rId14"/>
    <p:sldId id="326" r:id="rId15"/>
    <p:sldId id="329" r:id="rId16"/>
    <p:sldId id="338" r:id="rId17"/>
    <p:sldId id="346" r:id="rId18"/>
    <p:sldId id="340" r:id="rId19"/>
    <p:sldId id="341" r:id="rId20"/>
    <p:sldId id="344" r:id="rId21"/>
    <p:sldId id="335" r:id="rId22"/>
    <p:sldId id="320" r:id="rId23"/>
    <p:sldId id="339" r:id="rId24"/>
    <p:sldId id="345" r:id="rId25"/>
    <p:sldId id="342" r:id="rId26"/>
    <p:sldId id="343" r:id="rId27"/>
    <p:sldId id="314" r:id="rId28"/>
    <p:sldId id="311" r:id="rId29"/>
    <p:sldId id="268" r:id="rId3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6F"/>
    <a:srgbClr val="17326F"/>
    <a:srgbClr val="1B3B83"/>
    <a:srgbClr val="131C73"/>
    <a:srgbClr val="6B9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6" autoAdjust="0"/>
    <p:restoredTop sz="94660"/>
  </p:normalViewPr>
  <p:slideViewPr>
    <p:cSldViewPr>
      <p:cViewPr>
        <p:scale>
          <a:sx n="100" d="100"/>
          <a:sy n="100" d="100"/>
        </p:scale>
        <p:origin x="-3352" y="-1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r">
              <a:defRPr sz="1200"/>
            </a:lvl1pPr>
          </a:lstStyle>
          <a:p>
            <a:fld id="{4AADBE99-1FD8-459F-B103-C5505992F298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r">
              <a:defRPr sz="1200"/>
            </a:lvl1pPr>
          </a:lstStyle>
          <a:p>
            <a:fld id="{EC51EEDB-3373-44CA-B057-3D4C9A5F18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6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r">
              <a:defRPr sz="1200"/>
            </a:lvl1pPr>
          </a:lstStyle>
          <a:p>
            <a:fld id="{85727A1C-4EE2-466F-8A64-BD90E59E0957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7" rIns="92474" bIns="462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7" rIns="92474" bIns="462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r">
              <a:defRPr sz="1200"/>
            </a:lvl1pPr>
          </a:lstStyle>
          <a:p>
            <a:fld id="{7E4D0304-DB80-4579-BE4A-74F8A13F2E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4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D0304-DB80-4579-BE4A-74F8A13F2EA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1/27/16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5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1/27/16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31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1/27/16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8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1/27/16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5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1/27/16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43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1/27/16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80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1/27/16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29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1/27/16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2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1/27/16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95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1/27/16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57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1/27/16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4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E2F4-6ADD-49A8-B5E2-A1834B80AC5B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460C-4D99-498C-AA4E-1EE91D6D5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AE2F4-6ADD-49A8-B5E2-A1834B80AC5B}" type="datetimeFigureOut">
              <a:rPr lang="en-US" smtClean="0"/>
              <a:pPr/>
              <a:t>1/27/16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460C-4D99-498C-AA4E-1EE91D6D5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AE2F4-6ADD-49A8-B5E2-A1834B80AC5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1/27/16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460C-4D99-498C-AA4E-1EE91D6D58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8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5" Type="http://schemas.openxmlformats.org/officeDocument/2006/relationships/image" Target="../media/image10.jpe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6.png"/><Relationship Id="rId7" Type="http://schemas.openxmlformats.org/officeDocument/2006/relationships/image" Target="../media/image10.jpeg"/><Relationship Id="rId8" Type="http://schemas.openxmlformats.org/officeDocument/2006/relationships/image" Target="../media/image17.jpe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6.png"/><Relationship Id="rId8" Type="http://schemas.openxmlformats.org/officeDocument/2006/relationships/image" Target="../media/image10.jpe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273011"/>
            <a:ext cx="9144000" cy="5127789"/>
            <a:chOff x="0" y="1273011"/>
            <a:chExt cx="9144000" cy="51277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461" b="12830"/>
            <a:stretch/>
          </p:blipFill>
          <p:spPr>
            <a:xfrm>
              <a:off x="3886200" y="1273011"/>
              <a:ext cx="5257800" cy="2791097"/>
            </a:xfrm>
            <a:prstGeom prst="rect">
              <a:avLst/>
            </a:prstGeom>
          </p:spPr>
        </p:pic>
        <p:pic>
          <p:nvPicPr>
            <p:cNvPr id="1026" name="Picture 2" descr="IMG_706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9" b="3714"/>
            <a:stretch/>
          </p:blipFill>
          <p:spPr bwMode="auto">
            <a:xfrm>
              <a:off x="4580709" y="3787612"/>
              <a:ext cx="4563291" cy="261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73011"/>
              <a:ext cx="4572000" cy="27459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9605"/>
            <a:stretch/>
          </p:blipFill>
          <p:spPr>
            <a:xfrm>
              <a:off x="0" y="3796755"/>
              <a:ext cx="4572000" cy="260404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0" y="1142999"/>
            <a:ext cx="9144000" cy="5715001"/>
            <a:chOff x="0" y="1142999"/>
            <a:chExt cx="9144000" cy="5715001"/>
          </a:xfrm>
        </p:grpSpPr>
        <p:sp>
          <p:nvSpPr>
            <p:cNvPr id="25" name="Rectangle 24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prstClr val="white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0" y="1142999"/>
              <a:ext cx="9144000" cy="1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0" y="6291072"/>
              <a:ext cx="9144000" cy="1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0" y="0"/>
            <a:ext cx="9144000" cy="1371600"/>
            <a:chOff x="0" y="0"/>
            <a:chExt cx="9144000" cy="1371600"/>
          </a:xfrm>
        </p:grpSpPr>
        <p:sp>
          <p:nvSpPr>
            <p:cNvPr id="19" name="TextBox 18"/>
            <p:cNvSpPr txBox="1"/>
            <p:nvPr/>
          </p:nvSpPr>
          <p:spPr>
            <a:xfrm>
              <a:off x="457200" y="605135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1F497D">
                      <a:lumMod val="50000"/>
                    </a:srgb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rgbClr val="1F497D">
                    <a:lumMod val="50000"/>
                  </a:srgbClr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0" y="0"/>
              <a:ext cx="9144000" cy="1371600"/>
              <a:chOff x="0" y="0"/>
              <a:chExt cx="9144000" cy="13716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0" y="0"/>
                <a:ext cx="9144000" cy="1371600"/>
              </a:xfrm>
              <a:prstGeom prst="rect">
                <a:avLst/>
              </a:prstGeom>
              <a:solidFill>
                <a:schemeClr val="tx1"/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000" y="265096"/>
                <a:ext cx="4441993" cy="911778"/>
              </a:xfrm>
              <a:prstGeom prst="rect">
                <a:avLst/>
              </a:prstGeom>
            </p:spPr>
          </p:pic>
        </p:grpSp>
        <p:pic>
          <p:nvPicPr>
            <p:cNvPr id="22" name="Picture 3" descr="C:\Users\edgar.zetina\Pictures\EZ\We Are Washington 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0763" y="152400"/>
              <a:ext cx="1006926" cy="106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959"/>
          <a:stretch/>
        </p:blipFill>
        <p:spPr>
          <a:xfrm>
            <a:off x="6920209" y="287947"/>
            <a:ext cx="1008338" cy="8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1" y="1533525"/>
            <a:ext cx="673330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Courtyard Retaining Wall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4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Courtyard Concrete Slab Installation</a:t>
            </a:r>
            <a:endParaRPr lang="en-US" dirty="0"/>
          </a:p>
        </p:txBody>
      </p:sp>
      <p:pic>
        <p:nvPicPr>
          <p:cNvPr id="5122" name="Picture 2" descr="C:\Users\eupert.braithwaite\Pictures\New folder (2)\IMG_02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371599"/>
            <a:ext cx="7010400" cy="43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5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Erection of Structural Steel in Cafeteria &amp; Roof of 1956 Building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200" y="1600200"/>
            <a:ext cx="467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83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Courtyard Concrete Slab Retaining Wall &amp; Elevator Shaft Installation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9727"/>
            <a:ext cx="3574256" cy="433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600201"/>
            <a:ext cx="4190999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85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1956 Building Addition Structural Steel Installation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" t="-172" r="-129" b="24913"/>
          <a:stretch/>
        </p:blipFill>
        <p:spPr bwMode="auto">
          <a:xfrm>
            <a:off x="828675" y="1676400"/>
            <a:ext cx="73914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05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1956 Building Addition Structural Steel, Framing Installation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9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1956 Building Addition Structural Steel, Framing Installation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1676400"/>
            <a:ext cx="772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29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1956 Building Addition Structural Steel Installation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" y="1524000"/>
            <a:ext cx="282892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40933"/>
            <a:ext cx="2819400" cy="501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41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Entrance Structural Steel Installation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6346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41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Courtyard Structural Steel &amp; Sprinkler Installation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28750"/>
            <a:ext cx="278606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460586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114801"/>
            <a:ext cx="4605867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92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3" name="Group 1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sp>
          <p:nvSpPr>
            <p:cNvPr id="21" name="Rectangle 20"/>
            <p:cNvSpPr/>
            <p:nvPr/>
          </p:nvSpPr>
          <p:spPr>
            <a:xfrm>
              <a:off x="0" y="1"/>
              <a:ext cx="9144000" cy="9144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3" name="Picture 3" descr="C:\Users\edgar.zetina\Pictures\EZ\We Are Washington 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722" y="76199"/>
            <a:ext cx="720078" cy="7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BA 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399" y="6324600"/>
            <a:ext cx="685801" cy="4569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76400" y="6258580"/>
            <a:ext cx="5638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COURTYARD</a:t>
            </a:r>
            <a:endParaRPr lang="en-US" sz="2800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0" y="1371600"/>
            <a:ext cx="3067050" cy="4089400"/>
          </a:xfrm>
          <a:prstGeom prst="rect">
            <a:avLst/>
          </a:prstGeom>
        </p:spPr>
      </p:pic>
      <p:pic>
        <p:nvPicPr>
          <p:cNvPr id="28" name="Picture 27" descr="Courtyard - Elevator - Night 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550" y="1371600"/>
            <a:ext cx="3067050" cy="4089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076575" y="546100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cs typeface="Arial" pitchFamily="34" charset="0"/>
              </a:rPr>
              <a:t>AFTER RENOVATION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6200775" y="548640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cs typeface="Arial" pitchFamily="34" charset="0"/>
              </a:rPr>
              <a:t>AFTER RENOVATION</a:t>
            </a:r>
            <a:endParaRPr lang="en-US" sz="20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3581400"/>
            <a:ext cx="2540000" cy="1905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52400" y="5447347"/>
            <a:ext cx="2540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cs typeface="Arial" pitchFamily="34" charset="0"/>
              </a:rPr>
              <a:t>BEFORE RENOVATION</a:t>
            </a:r>
            <a:endParaRPr lang="en-US" sz="2000" b="1" dirty="0"/>
          </a:p>
        </p:txBody>
      </p:sp>
      <p:pic>
        <p:nvPicPr>
          <p:cNvPr id="32" name="Picture 31" descr="IMGP0102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371600"/>
            <a:ext cx="2540000" cy="1905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52401" y="3200400"/>
            <a:ext cx="25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cs typeface="Arial" pitchFamily="34" charset="0"/>
              </a:rPr>
              <a:t>BEFORE RENOVATION</a:t>
            </a:r>
            <a:endParaRPr lang="en-US" sz="2000" b="1" dirty="0"/>
          </a:p>
        </p:txBody>
      </p:sp>
      <p:pic>
        <p:nvPicPr>
          <p:cNvPr id="26" name="Picture 25" descr="DCPS_logo_xlarge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6400800"/>
            <a:ext cx="1600200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1956 Building Addition Metal Deck Installation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73330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30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1956 Building Addition Concrete Slab Installation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6934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8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1956 Building Addition MEP Installation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4600" y="-228600"/>
            <a:ext cx="785706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pert.braithwaite\Pictures\Shepherd ES Images\20160111_100227_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077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8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1956 Building Addition Structural Steel Framing and MEP Installation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914646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64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Courtyard Steel and Opening Installation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8289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2999" y="1447800"/>
            <a:ext cx="28289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6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Playground Entrance Steel and Opening Installation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46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49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9623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371600"/>
            <a:ext cx="441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Shepherd ES Logo</a:t>
            </a:r>
            <a:br>
              <a:rPr lang="en-US" dirty="0" smtClean="0"/>
            </a:br>
            <a:r>
              <a:rPr lang="en-US" dirty="0" smtClean="0"/>
              <a:t>in Courtyard &amp; Mural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19946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79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605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Elevating the Quality of Life in the District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848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1"/>
              <a:ext cx="9144000" cy="914400"/>
              <a:chOff x="0" y="1"/>
              <a:chExt cx="9144000" cy="9144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1"/>
                <a:ext cx="9144000" cy="914400"/>
              </a:xfrm>
              <a:prstGeom prst="rect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20356" y="248194"/>
                <a:ext cx="5791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Elevating the Quality of Life in the District</a:t>
                </a:r>
                <a:endParaRPr lang="en-US" sz="2400" b="1" i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8" name="Picture 3" descr="C:\Users\edgar.zetina\Pictures\EZ\We Are Washington Logo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76200"/>
              <a:ext cx="685800" cy="72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533400" y="1153180"/>
            <a:ext cx="583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NEXT STEPS TWO WEEK LOOK AHEAD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552440" y="1666514"/>
            <a:ext cx="8134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EXCAVATION </a:t>
            </a:r>
            <a:r>
              <a:rPr lang="en-US" sz="2000" b="1" kern="0" cap="all" dirty="0" smtClean="0">
                <a:solidFill>
                  <a:prstClr val="white"/>
                </a:solidFill>
              </a:rPr>
              <a:t>on Infiltration Trench at South Site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Excavation of sprinkler main line parking</a:t>
            </a:r>
            <a:r>
              <a:rPr kumimoji="0" lang="en-US" sz="2000" b="1" i="0" u="none" strike="noStrike" kern="0" cap="all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area</a:t>
            </a:r>
            <a:endParaRPr kumimoji="0" lang="en-US" sz="2000" b="1" i="0" u="none" strike="noStrike" kern="0" cap="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FORMING &amp; INSTALLATION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OF CONCRETE SLAB IN COURTYARD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b="1" kern="0" baseline="0" dirty="0" smtClean="0">
                <a:solidFill>
                  <a:prstClr val="white"/>
                </a:solidFill>
              </a:rPr>
              <a:t>ERECTION OF STRUCTURAL</a:t>
            </a:r>
            <a:r>
              <a:rPr lang="en-US" sz="2000" b="1" kern="0" dirty="0" smtClean="0">
                <a:solidFill>
                  <a:prstClr val="white"/>
                </a:solidFill>
              </a:rPr>
              <a:t> STEEL IN COURTYARD AND 1956 BUILDING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b="1" kern="0" dirty="0" smtClean="0">
                <a:solidFill>
                  <a:prstClr val="white"/>
                </a:solidFill>
              </a:rPr>
              <a:t>INSTALLATION OF 1956 ADDITION EXTERIOR FRAMING 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000" b="1" kern="0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 descr="LBA 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399" y="6324600"/>
            <a:ext cx="685801" cy="456971"/>
          </a:xfrm>
          <a:prstGeom prst="rect">
            <a:avLst/>
          </a:prstGeom>
        </p:spPr>
      </p:pic>
      <p:pic>
        <p:nvPicPr>
          <p:cNvPr id="25" name="Picture 24" descr="DCPS_logo_xlarg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6400800"/>
            <a:ext cx="1600200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1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2057400"/>
            <a:ext cx="81900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Kenneth Diggs</a:t>
            </a:r>
          </a:p>
          <a:p>
            <a:pPr algn="ctr"/>
            <a:r>
              <a:rPr lang="en-US" sz="2400" b="1" dirty="0" smtClean="0"/>
              <a:t>DGS Associate Director</a:t>
            </a:r>
          </a:p>
          <a:p>
            <a:pPr algn="ctr"/>
            <a:r>
              <a:rPr lang="en-US" sz="2400" b="1" dirty="0" smtClean="0"/>
              <a:t>DGS Government Affairs &amp; Communications</a:t>
            </a:r>
          </a:p>
          <a:p>
            <a:pPr algn="ctr"/>
            <a:r>
              <a:rPr lang="en-US" sz="2400" b="1" u="sng" dirty="0"/>
              <a:t>k</a:t>
            </a:r>
            <a:r>
              <a:rPr lang="en-US" sz="2400" b="1" u="sng" dirty="0" smtClean="0"/>
              <a:t>enneth.diggs@dc.gov</a:t>
            </a:r>
          </a:p>
          <a:p>
            <a:pPr algn="ctr"/>
            <a:r>
              <a:rPr lang="en-US" sz="2400" b="1" dirty="0" smtClean="0"/>
              <a:t>(202) 580-9361</a:t>
            </a:r>
            <a:endParaRPr lang="en-US" sz="2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5468540"/>
            <a:ext cx="9144000" cy="1389460"/>
            <a:chOff x="0" y="5468540"/>
            <a:chExt cx="9144000" cy="1389460"/>
          </a:xfrm>
        </p:grpSpPr>
        <p:sp>
          <p:nvSpPr>
            <p:cNvPr id="21" name="Rectangle 20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0" y="5473005"/>
              <a:ext cx="9144000" cy="138499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endParaRPr lang="en-US" sz="800" b="1" dirty="0">
                <a:solidFill>
                  <a:prstClr val="white"/>
                </a:solidFill>
              </a:endParaRPr>
            </a:p>
            <a:p>
              <a:endParaRPr lang="en-US" sz="2000" b="1" dirty="0">
                <a:solidFill>
                  <a:prstClr val="white"/>
                </a:solidFill>
              </a:endParaRPr>
            </a:p>
            <a:p>
              <a:pPr algn="ctr"/>
              <a:endParaRPr lang="en-US" sz="2400" b="1" dirty="0">
                <a:solidFill>
                  <a:prstClr val="white"/>
                </a:solidFill>
              </a:endParaRPr>
            </a:p>
            <a:p>
              <a:endParaRPr lang="en-US" sz="2000" b="1" dirty="0">
                <a:solidFill>
                  <a:prstClr val="white"/>
                </a:solidFill>
              </a:endParaRPr>
            </a:p>
            <a:p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0" y="5468540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kern="0" spc="5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1F497D">
                      <a:lumMod val="75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/>
                  <a:cs typeface="Arial"/>
                </a:rPr>
                <a:t>Get</a:t>
              </a:r>
              <a:r>
                <a:rPr lang="en-US" sz="2400" b="1" kern="0" spc="5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/>
                  <a:cs typeface="Arial"/>
                </a:rPr>
                <a:t> </a:t>
              </a:r>
              <a:r>
                <a:rPr lang="en-US" sz="2400" b="1" i="1" kern="0" spc="50" dirty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/>
                  <a:cs typeface="Arial"/>
                </a:rPr>
                <a:t>S</a:t>
              </a:r>
              <a:r>
                <a:rPr lang="en-US" sz="2400" b="1" i="1" kern="0" spc="5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/>
                  <a:cs typeface="Arial"/>
                </a:rPr>
                <a:t>ocial</a:t>
              </a:r>
              <a:r>
                <a:rPr lang="en-US" sz="2400" b="1" kern="0" spc="5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FFFFF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/>
                  <a:cs typeface="Arial"/>
                </a:rPr>
                <a:t> </a:t>
              </a:r>
              <a:r>
                <a:rPr lang="en-US" sz="2400" b="1" kern="0" spc="5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1F497D">
                      <a:lumMod val="75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/>
                  <a:cs typeface="Arial"/>
                </a:rPr>
                <a:t>with us on Facebook &amp; Twitter Today!</a:t>
              </a:r>
              <a:endParaRPr lang="en-US" sz="2400" b="1" kern="0" spc="50" dirty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1F497D">
                    <a:lumMod val="75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6387405"/>
              <a:ext cx="381000" cy="381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5930205"/>
              <a:ext cx="381000" cy="3810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981200" y="6006405"/>
              <a:ext cx="2971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kern="0" spc="5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F79646">
                      <a:lumMod val="7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/>
                  <a:cs typeface="Arial"/>
                </a:rPr>
                <a:t>    </a:t>
              </a:r>
              <a:r>
                <a:rPr lang="en-US" b="1" kern="0" spc="5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/>
                  <a:cs typeface="Arial"/>
                </a:rPr>
                <a:t>Follow @DCDGS</a:t>
              </a:r>
              <a:endParaRPr lang="en-US" b="1" kern="0" spc="50" dirty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40280" y="6400800"/>
              <a:ext cx="6324599" cy="366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kern="0" spc="50" dirty="0" smtClean="0">
                  <a:ln w="13500">
                    <a:solidFill>
                      <a:srgbClr val="FFFF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/>
                  <a:cs typeface="Arial"/>
                </a:rPr>
                <a:t>Become a Fan @DC Department of General Services</a:t>
              </a:r>
              <a:endParaRPr lang="en-US" b="1" kern="0" spc="50" dirty="0">
                <a:ln w="13500">
                  <a:solidFill>
                    <a:srgbClr val="FFFFF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sp>
          <p:nvSpPr>
            <p:cNvPr id="29" name="Rectangle 28"/>
            <p:cNvSpPr/>
            <p:nvPr/>
          </p:nvSpPr>
          <p:spPr>
            <a:xfrm>
              <a:off x="0" y="1"/>
              <a:ext cx="9144000" cy="9144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39" name="Picture 3" descr="C:\Users\edgar.zetina\Pictures\EZ\We Are Washington 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722" y="76199"/>
            <a:ext cx="720078" cy="7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7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epherd ES - Rear Elevation - Option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67" y="914400"/>
            <a:ext cx="8550233" cy="5486400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3" name="Group 1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sp>
          <p:nvSpPr>
            <p:cNvPr id="21" name="Rectangle 20"/>
            <p:cNvSpPr/>
            <p:nvPr/>
          </p:nvSpPr>
          <p:spPr>
            <a:xfrm>
              <a:off x="0" y="1"/>
              <a:ext cx="9144000" cy="9144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3" name="Picture 3" descr="C:\Users\edgar.zetina\Pictures\EZ\We Are Washington Logo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722" y="76199"/>
            <a:ext cx="720078" cy="7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BA Logo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399" y="6324600"/>
            <a:ext cx="685801" cy="45697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781800" y="5884068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pitchFamily="34" charset="0"/>
              </a:rPr>
              <a:t>AFTER RENOVATION</a:t>
            </a:r>
            <a:endParaRPr lang="en-US" sz="2800" b="1" dirty="0"/>
          </a:p>
        </p:txBody>
      </p:sp>
      <p:pic>
        <p:nvPicPr>
          <p:cNvPr id="17" name="Picture 16" descr="Existing - 1956 Rear Elevation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6300"/>
            <a:ext cx="2404489" cy="1600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33910" y="588639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pitchFamily="34" charset="0"/>
              </a:rPr>
              <a:t>BEFORE RENOVATION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1295400" y="6248400"/>
            <a:ext cx="5638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REAR ELEVATION</a:t>
            </a:r>
            <a:endParaRPr lang="en-US" sz="2800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" name="Picture 18" descr="DCPS_logo_xlarg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6400800"/>
            <a:ext cx="1600200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in Entranc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914400"/>
            <a:ext cx="8115300" cy="5410200"/>
          </a:xfrm>
          <a:prstGeom prst="rect">
            <a:avLst/>
          </a:prstGeom>
        </p:spPr>
      </p:pic>
      <p:pic>
        <p:nvPicPr>
          <p:cNvPr id="17" name="Picture 16" descr="1931-Existin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5800"/>
            <a:ext cx="2438400" cy="1828800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2" name="Rectangle 11"/>
            <p:cNvSpPr/>
            <p:nvPr/>
          </p:nvSpPr>
          <p:spPr>
            <a:xfrm>
              <a:off x="0" y="6286500"/>
              <a:ext cx="9144000" cy="5715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6400800"/>
              <a:ext cx="1255324" cy="3382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959"/>
            <a:stretch/>
          </p:blipFill>
          <p:spPr>
            <a:xfrm>
              <a:off x="8193773" y="6324600"/>
              <a:ext cx="569227" cy="488917"/>
            </a:xfrm>
            <a:prstGeom prst="rect">
              <a:avLst/>
            </a:prstGeom>
          </p:spPr>
        </p:pic>
      </p:grpSp>
      <p:grpSp>
        <p:nvGrpSpPr>
          <p:cNvPr id="3" name="Group 16"/>
          <p:cNvGrpSpPr/>
          <p:nvPr/>
        </p:nvGrpSpPr>
        <p:grpSpPr>
          <a:xfrm>
            <a:off x="0" y="1"/>
            <a:ext cx="9144000" cy="914400"/>
            <a:chOff x="0" y="1"/>
            <a:chExt cx="9144000" cy="914400"/>
          </a:xfrm>
        </p:grpSpPr>
        <p:sp>
          <p:nvSpPr>
            <p:cNvPr id="21" name="Rectangle 20"/>
            <p:cNvSpPr/>
            <p:nvPr/>
          </p:nvSpPr>
          <p:spPr>
            <a:xfrm>
              <a:off x="0" y="1"/>
              <a:ext cx="9144000" cy="91440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356" y="248194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2">
                      <a:lumMod val="50000"/>
                    </a:schemeClr>
                  </a:solidFill>
                </a:rPr>
                <a:t>Elevating the Quality of Life in the District</a:t>
              </a:r>
              <a:endParaRPr lang="en-US" sz="2400" b="1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3" name="Picture 3" descr="C:\Users\edgar.zetina\Pictures\EZ\We Are Washington 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722" y="76199"/>
            <a:ext cx="720078" cy="7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BA Logo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399" y="6324600"/>
            <a:ext cx="685801" cy="45697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594360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pitchFamily="34" charset="0"/>
              </a:rPr>
              <a:t>BEFORE RENOVATION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6629400" y="58674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pitchFamily="34" charset="0"/>
              </a:rPr>
              <a:t>AFTER RENOVATION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1295400" y="6248400"/>
            <a:ext cx="5638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MAIN ENTRANCE</a:t>
            </a:r>
            <a:endParaRPr lang="en-US" sz="2800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" name="Picture 18" descr="DCPS_logo_xlarg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6400800"/>
            <a:ext cx="1600200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Excavation &amp; Demo in Courtyard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43050"/>
            <a:ext cx="41529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552575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4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Excavation &amp; Demo in Courtyard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54162"/>
            <a:ext cx="4112684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700" y="1600200"/>
            <a:ext cx="40513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6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Excavation &amp; Demo in Courtyard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4305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800" y="15240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25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Installation of Foundation System &amp; Elevator Pit in Courtyard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158115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800" y="16002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54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Courtyard Retaining Wall Installation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595" y="1676400"/>
            <a:ext cx="612119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4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prstTxWarp prst="textPlain">
          <a:avLst/>
        </a:prstTxWarp>
        <a:spAutoFit/>
      </a:bodyPr>
      <a:lstStyle>
        <a:defPPr algn="just">
          <a:spcBef>
            <a:spcPct val="20000"/>
          </a:spcBef>
          <a:defRPr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7109</TotalTime>
  <Words>307</Words>
  <Application>Microsoft Macintosh PowerPoint</Application>
  <PresentationFormat>On-screen Show (4:3)</PresentationFormat>
  <Paragraphs>61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Excavation &amp; Demo in Courtyard</vt:lpstr>
      <vt:lpstr>Excavation &amp; Demo in Courtyard</vt:lpstr>
      <vt:lpstr>Excavation &amp; Demo in Courtyard</vt:lpstr>
      <vt:lpstr>Installation of Foundation System &amp; Elevator Pit in Courtyard</vt:lpstr>
      <vt:lpstr>Courtyard Retaining Wall Installation</vt:lpstr>
      <vt:lpstr>Courtyard Retaining Wall Installation</vt:lpstr>
      <vt:lpstr>Courtyard Concrete Slab Installation</vt:lpstr>
      <vt:lpstr>Erection of Structural Steel in Cafeteria &amp; Roof of 1956 Building</vt:lpstr>
      <vt:lpstr>Courtyard Concrete Slab Retaining Wall &amp; Elevator Shaft Installation</vt:lpstr>
      <vt:lpstr>1956 Building Addition Structural Steel Installation</vt:lpstr>
      <vt:lpstr>1956 Building Addition Structural Steel, Framing Installation</vt:lpstr>
      <vt:lpstr>1956 Building Addition Structural Steel, Framing Installation</vt:lpstr>
      <vt:lpstr>1956 Building Addition Structural Steel Installation</vt:lpstr>
      <vt:lpstr>Entrance Structural Steel Installation</vt:lpstr>
      <vt:lpstr>Courtyard Structural Steel &amp; Sprinkler Installation</vt:lpstr>
      <vt:lpstr>1956 Building Addition Metal Deck Installation</vt:lpstr>
      <vt:lpstr>1956 Building Addition Concrete Slab Installation</vt:lpstr>
      <vt:lpstr>1956 Building Addition MEP Installation</vt:lpstr>
      <vt:lpstr>1956 Building Addition Structural Steel Framing and MEP Installation</vt:lpstr>
      <vt:lpstr>Courtyard Steel and Opening Installation</vt:lpstr>
      <vt:lpstr>Playground Entrance Steel and Opening Installation</vt:lpstr>
      <vt:lpstr>Shepherd ES Logo in Courtyard &amp; Mural </vt:lpstr>
      <vt:lpstr>PowerPoint Presentation</vt:lpstr>
      <vt:lpstr>PowerPoint Presentation</vt:lpstr>
    </vt:vector>
  </TitlesOfParts>
  <Company>DC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kevin.kovaleski</dc:creator>
  <cp:lastModifiedBy>ServUS OCTO</cp:lastModifiedBy>
  <cp:revision>196</cp:revision>
  <cp:lastPrinted>2016-01-19T16:56:02Z</cp:lastPrinted>
  <dcterms:created xsi:type="dcterms:W3CDTF">2012-05-16T14:53:48Z</dcterms:created>
  <dcterms:modified xsi:type="dcterms:W3CDTF">2016-01-27T17:19:54Z</dcterms:modified>
</cp:coreProperties>
</file>